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6"/>
  </p:notesMasterIdLst>
  <p:sldIdLst>
    <p:sldId id="256" r:id="rId2"/>
    <p:sldId id="257" r:id="rId3"/>
    <p:sldId id="436" r:id="rId4"/>
    <p:sldId id="437" r:id="rId5"/>
    <p:sldId id="438" r:id="rId6"/>
    <p:sldId id="439" r:id="rId7"/>
    <p:sldId id="441" r:id="rId8"/>
    <p:sldId id="442" r:id="rId9"/>
    <p:sldId id="336" r:id="rId10"/>
    <p:sldId id="318" r:id="rId11"/>
    <p:sldId id="444" r:id="rId12"/>
    <p:sldId id="445" r:id="rId13"/>
    <p:sldId id="446" r:id="rId14"/>
    <p:sldId id="411" r:id="rId15"/>
    <p:sldId id="412" r:id="rId16"/>
    <p:sldId id="374" r:id="rId17"/>
    <p:sldId id="392" r:id="rId18"/>
    <p:sldId id="314" r:id="rId19"/>
    <p:sldId id="313" r:id="rId20"/>
    <p:sldId id="337" r:id="rId21"/>
    <p:sldId id="338" r:id="rId22"/>
    <p:sldId id="399" r:id="rId23"/>
    <p:sldId id="400" r:id="rId24"/>
    <p:sldId id="401" r:id="rId25"/>
    <p:sldId id="402" r:id="rId26"/>
    <p:sldId id="403" r:id="rId27"/>
    <p:sldId id="302" r:id="rId28"/>
    <p:sldId id="408" r:id="rId29"/>
    <p:sldId id="409" r:id="rId30"/>
    <p:sldId id="398" r:id="rId31"/>
    <p:sldId id="410" r:id="rId32"/>
    <p:sldId id="262" r:id="rId33"/>
    <p:sldId id="263" r:id="rId34"/>
    <p:sldId id="265" r:id="rId35"/>
    <p:sldId id="310" r:id="rId36"/>
    <p:sldId id="311" r:id="rId37"/>
    <p:sldId id="319" r:id="rId38"/>
    <p:sldId id="312" r:id="rId39"/>
    <p:sldId id="352" r:id="rId40"/>
    <p:sldId id="357" r:id="rId41"/>
    <p:sldId id="358" r:id="rId42"/>
    <p:sldId id="359" r:id="rId43"/>
    <p:sldId id="361" r:id="rId44"/>
    <p:sldId id="362" r:id="rId45"/>
    <p:sldId id="391" r:id="rId46"/>
    <p:sldId id="364" r:id="rId47"/>
    <p:sldId id="365" r:id="rId48"/>
    <p:sldId id="366" r:id="rId49"/>
    <p:sldId id="367" r:id="rId50"/>
    <p:sldId id="268" r:id="rId51"/>
    <p:sldId id="270" r:id="rId52"/>
    <p:sldId id="272" r:id="rId53"/>
    <p:sldId id="413" r:id="rId54"/>
    <p:sldId id="414" r:id="rId55"/>
    <p:sldId id="415" r:id="rId56"/>
    <p:sldId id="420" r:id="rId57"/>
    <p:sldId id="428" r:id="rId58"/>
    <p:sldId id="433" r:id="rId59"/>
    <p:sldId id="435" r:id="rId60"/>
    <p:sldId id="307" r:id="rId61"/>
    <p:sldId id="308" r:id="rId62"/>
    <p:sldId id="43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 id="295" r:id="rId84"/>
    <p:sldId id="296" r:id="rId85"/>
  </p:sldIdLst>
  <p:sldSz cx="24384000" cy="13716000"/>
  <p:notesSz cx="6858000" cy="9144000"/>
  <p:embeddedFontLst>
    <p:embeddedFont>
      <p:font typeface="Helvetica Neue" panose="02000503000000020004"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sBltfc2VZozsU8nv5Hzzrby6XW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minik Moritz"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customschemas.google.com/relationships/presentationmetadata" Target="meta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1-10T22:06:04.452" idx="1">
    <p:pos x="523" y="747"/>
    <p:text>Students may now know how to do this so could be valuable to demo it.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RrR-N4Y"/>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579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187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76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73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82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593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104eaf2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104eaf235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104eaf23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104eaf235_0_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401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38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117343390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117343390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93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11734339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117343390_0_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1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7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104eaf235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104eaf235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104eaf23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104eaf235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104eaf23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104eaf235_1_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5731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0104eaf23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0104eaf235_1_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0117343390_0_38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g10117343390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104eaf235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104eaf235_1_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388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104eaf235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0104eaf235_1_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11734339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117343390_0_2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11734339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117343390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https://projects.susielu.com/viz-palette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11734339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117343390_0_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11734339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117343390_0_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0720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11734339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117343390_0_2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0117343390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0117343390_0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011734339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0117343390_0_2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104eaf235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0104eaf235_1_4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117343390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117343390_0_26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1173433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0117343390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1173433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117343390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11734339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117343390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11734339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0117343390_0_2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011734339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0117343390_0_2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1673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104eaf235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104eaf235_1_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0117343390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0117343390_0_30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2af637055b354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32af637055b3545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32af637055b354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32af637055b3545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2af637055b354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2af637055b3545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32af637055b3545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32af637055b3545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117343390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117343390_0_3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713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0552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104eaf23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104eaf235_0_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174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9"/>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 name="Google Shape;11;p9"/>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2" name="Google Shape;12;p9"/>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13" name="Google Shape;13;p9" descr="DIG-light.pdf"/>
          <p:cNvPicPr preferRelativeResize="0"/>
          <p:nvPr/>
        </p:nvPicPr>
        <p:blipFill rotWithShape="1">
          <a:blip r:embed="rId2">
            <a:alphaModFix/>
          </a:blip>
          <a:srcRect/>
          <a:stretch/>
        </p:blipFill>
        <p:spPr>
          <a:xfrm>
            <a:off x="20779759" y="9027953"/>
            <a:ext cx="2664105" cy="2706392"/>
          </a:xfrm>
          <a:prstGeom prst="rect">
            <a:avLst/>
          </a:prstGeom>
          <a:noFill/>
          <a:ln>
            <a:noFill/>
          </a:ln>
        </p:spPr>
      </p:pic>
      <p:sp>
        <p:nvSpPr>
          <p:cNvPr id="14" name="Google Shape;14;p9"/>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3600"/>
              <a:buFont typeface="Helvetica Neue"/>
              <a:buNone/>
            </a:pPr>
            <a:r>
              <a:rPr lang="en-US" sz="36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15" name="Google Shape;15;p9"/>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6" name="Google Shape;16;p9"/>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5E5E5E"/>
              </a:buClr>
              <a:buSzPts val="3600"/>
              <a:buFont typeface="Helvetica Neue"/>
              <a:buNone/>
              <a:defRPr sz="3600">
                <a:solidFill>
                  <a:srgbClr val="5E5E5E"/>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7" name="Google Shape;17;p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59"/>
        <p:cNvGrpSpPr/>
        <p:nvPr/>
      </p:nvGrpSpPr>
      <p:grpSpPr>
        <a:xfrm>
          <a:off x="0" y="0"/>
          <a:ext cx="0" cy="0"/>
          <a:chOff x="0" y="0"/>
          <a:chExt cx="0" cy="0"/>
        </a:xfrm>
      </p:grpSpPr>
      <p:sp>
        <p:nvSpPr>
          <p:cNvPr id="60" name="Google Shape;60;p18"/>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1" name="Google Shape;61;p18"/>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2" name="Google Shape;62;p18"/>
          <p:cNvSpPr>
            <a:spLocks noGrp="1"/>
          </p:cNvSpPr>
          <p:nvPr>
            <p:ph type="pic" idx="3"/>
          </p:nvPr>
        </p:nvSpPr>
        <p:spPr>
          <a:xfrm>
            <a:off x="12192000" y="-407266"/>
            <a:ext cx="10916874" cy="14555832"/>
          </a:xfrm>
          <a:prstGeom prst="rect">
            <a:avLst/>
          </a:prstGeom>
          <a:noFill/>
          <a:ln>
            <a:noFill/>
          </a:ln>
        </p:spPr>
      </p:sp>
      <p:sp>
        <p:nvSpPr>
          <p:cNvPr id="63" name="Google Shape;63;p18"/>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64" name="Google Shape;64;p1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Bullets &amp; Photo Full">
  <p:cSld name="Title, Bullets &amp; Photo Full">
    <p:spTree>
      <p:nvGrpSpPr>
        <p:cNvPr id="1" name="Shape 65"/>
        <p:cNvGrpSpPr/>
        <p:nvPr/>
      </p:nvGrpSpPr>
      <p:grpSpPr>
        <a:xfrm>
          <a:off x="0" y="0"/>
          <a:ext cx="0" cy="0"/>
          <a:chOff x="0" y="0"/>
          <a:chExt cx="0" cy="0"/>
        </a:xfrm>
      </p:grpSpPr>
      <p:sp>
        <p:nvSpPr>
          <p:cNvPr id="66" name="Google Shape;66;p19"/>
          <p:cNvSpPr txBox="1">
            <a:spLocks noGrp="1"/>
          </p:cNvSpPr>
          <p:nvPr>
            <p:ph type="body" idx="1"/>
          </p:nvPr>
        </p:nvSpPr>
        <p:spPr>
          <a:xfrm>
            <a:off x="1206500" y="2372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7" name="Google Shape;67;p19"/>
          <p:cNvSpPr txBox="1">
            <a:spLocks noGrp="1"/>
          </p:cNvSpPr>
          <p:nvPr>
            <p:ph type="body" idx="2"/>
          </p:nvPr>
        </p:nvSpPr>
        <p:spPr>
          <a:xfrm>
            <a:off x="1206500" y="4248504"/>
            <a:ext cx="9779000" cy="8256630"/>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68" name="Google Shape;68;p19"/>
          <p:cNvSpPr>
            <a:spLocks noGrp="1"/>
          </p:cNvSpPr>
          <p:nvPr>
            <p:ph type="pic" idx="3"/>
          </p:nvPr>
        </p:nvSpPr>
        <p:spPr>
          <a:xfrm>
            <a:off x="10985575" y="-2058461"/>
            <a:ext cx="13398049" cy="17864066"/>
          </a:xfrm>
          <a:prstGeom prst="rect">
            <a:avLst/>
          </a:prstGeom>
          <a:noFill/>
          <a:ln>
            <a:noFill/>
          </a:ln>
        </p:spPr>
      </p:sp>
      <p:sp>
        <p:nvSpPr>
          <p:cNvPr id="69" name="Google Shape;69;p19"/>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0" name="Google Shape;70;p1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3" name="Google Shape;73;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4"/>
        <p:cNvGrpSpPr/>
        <p:nvPr/>
      </p:nvGrpSpPr>
      <p:grpSpPr>
        <a:xfrm>
          <a:off x="0" y="0"/>
          <a:ext cx="0" cy="0"/>
          <a:chOff x="0" y="0"/>
          <a:chExt cx="0" cy="0"/>
        </a:xfrm>
      </p:grpSpPr>
      <p:sp>
        <p:nvSpPr>
          <p:cNvPr id="75" name="Google Shape;75;p21"/>
          <p:cNvSpPr txBox="1">
            <a:spLocks noGrp="1"/>
          </p:cNvSpPr>
          <p:nvPr>
            <p:ph type="title"/>
          </p:nvPr>
        </p:nvSpPr>
        <p:spPr>
          <a:xfrm>
            <a:off x="1206500" y="1079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76" name="Google Shape;76;p2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77" name="Google Shape;77;p2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Alt">
  <p:cSld name="Title Only Alt">
    <p:spTree>
      <p:nvGrpSpPr>
        <p:cNvPr id="1" name="Shape 78"/>
        <p:cNvGrpSpPr/>
        <p:nvPr/>
      </p:nvGrpSpPr>
      <p:grpSpPr>
        <a:xfrm>
          <a:off x="0" y="0"/>
          <a:ext cx="0" cy="0"/>
          <a:chOff x="0" y="0"/>
          <a:chExt cx="0" cy="0"/>
        </a:xfrm>
      </p:grpSpPr>
      <p:sp>
        <p:nvSpPr>
          <p:cNvPr id="79" name="Google Shape;79;p22"/>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0" name="Google Shape;80;p22"/>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81" name="Google Shape;81;p22"/>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82"/>
        <p:cNvGrpSpPr/>
        <p:nvPr/>
      </p:nvGrpSpPr>
      <p:grpSpPr>
        <a:xfrm>
          <a:off x="0" y="0"/>
          <a:ext cx="0" cy="0"/>
          <a:chOff x="0" y="0"/>
          <a:chExt cx="0" cy="0"/>
        </a:xfrm>
      </p:grpSpPr>
      <p:sp>
        <p:nvSpPr>
          <p:cNvPr id="83" name="Google Shape;83;p23"/>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4" name="Google Shape;84;p23"/>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85"/>
        <p:cNvGrpSpPr/>
        <p:nvPr/>
      </p:nvGrpSpPr>
      <p:grpSpPr>
        <a:xfrm>
          <a:off x="0" y="0"/>
          <a:ext cx="0" cy="0"/>
          <a:chOff x="0" y="0"/>
          <a:chExt cx="0" cy="0"/>
        </a:xfrm>
      </p:grpSpPr>
      <p:sp>
        <p:nvSpPr>
          <p:cNvPr id="86" name="Google Shape;86;p24"/>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7" name="Google Shape;87;p24"/>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88" name="Google Shape;88;p24"/>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9"/>
        <p:cNvGrpSpPr/>
        <p:nvPr/>
      </p:nvGrpSpPr>
      <p:grpSpPr>
        <a:xfrm>
          <a:off x="0" y="0"/>
          <a:ext cx="0" cy="0"/>
          <a:chOff x="0" y="0"/>
          <a:chExt cx="0" cy="0"/>
        </a:xfrm>
      </p:grpSpPr>
      <p:sp>
        <p:nvSpPr>
          <p:cNvPr id="90" name="Google Shape;90;p25"/>
          <p:cNvSpPr txBox="1">
            <a:spLocks noGrp="1"/>
          </p:cNvSpPr>
          <p:nvPr>
            <p:ph type="body" idx="1"/>
          </p:nvPr>
        </p:nvSpPr>
        <p:spPr>
          <a:xfrm>
            <a:off x="1753923" y="1456422"/>
            <a:ext cx="20876153" cy="7712118"/>
          </a:xfrm>
          <a:prstGeom prst="rect">
            <a:avLst/>
          </a:prstGeom>
          <a:noFill/>
          <a:ln>
            <a:noFill/>
          </a:ln>
        </p:spPr>
        <p:txBody>
          <a:bodyPr spcFirstLastPara="1" wrap="square" lIns="50800" tIns="50800" rIns="50800" bIns="50800" anchor="ctr" anchorCtr="0">
            <a:normAutofit/>
          </a:bodyPr>
          <a:lstStyle>
            <a:lvl1pPr marL="457200" lvl="0" indent="-228600" algn="l">
              <a:lnSpc>
                <a:spcPct val="110000"/>
              </a:lnSpc>
              <a:spcBef>
                <a:spcPts val="0"/>
              </a:spcBef>
              <a:spcAft>
                <a:spcPts val="0"/>
              </a:spcAft>
              <a:buClr>
                <a:srgbClr val="000000"/>
              </a:buClr>
              <a:buSzPts val="8500"/>
              <a:buFont typeface="Helvetica Neue"/>
              <a:buNone/>
              <a:defRPr sz="8500"/>
            </a:lvl1pPr>
            <a:lvl2pPr marL="914400" lvl="1" indent="-228600" algn="l">
              <a:lnSpc>
                <a:spcPct val="110000"/>
              </a:lnSpc>
              <a:spcBef>
                <a:spcPts val="0"/>
              </a:spcBef>
              <a:spcAft>
                <a:spcPts val="0"/>
              </a:spcAft>
              <a:buClr>
                <a:srgbClr val="000000"/>
              </a:buClr>
              <a:buSzPts val="8500"/>
              <a:buFont typeface="Helvetica Neue"/>
              <a:buNone/>
              <a:defRPr sz="8500"/>
            </a:lvl2pPr>
            <a:lvl3pPr marL="1371600" lvl="2" indent="-228600" algn="l">
              <a:lnSpc>
                <a:spcPct val="110000"/>
              </a:lnSpc>
              <a:spcBef>
                <a:spcPts val="0"/>
              </a:spcBef>
              <a:spcAft>
                <a:spcPts val="0"/>
              </a:spcAft>
              <a:buClr>
                <a:srgbClr val="000000"/>
              </a:buClr>
              <a:buSzPts val="8500"/>
              <a:buFont typeface="Helvetica Neue"/>
              <a:buNone/>
              <a:defRPr sz="8500"/>
            </a:lvl3pPr>
            <a:lvl4pPr marL="1828800" lvl="3" indent="-228600" algn="l">
              <a:lnSpc>
                <a:spcPct val="110000"/>
              </a:lnSpc>
              <a:spcBef>
                <a:spcPts val="0"/>
              </a:spcBef>
              <a:spcAft>
                <a:spcPts val="0"/>
              </a:spcAft>
              <a:buClr>
                <a:srgbClr val="000000"/>
              </a:buClr>
              <a:buSzPts val="8500"/>
              <a:buFont typeface="Helvetica Neue"/>
              <a:buNone/>
              <a:defRPr sz="8500"/>
            </a:lvl4pPr>
            <a:lvl5pPr marL="2286000" lvl="4" indent="-228600" algn="l">
              <a:lnSpc>
                <a:spcPct val="110000"/>
              </a:lnSpc>
              <a:spcBef>
                <a:spcPts val="0"/>
              </a:spcBef>
              <a:spcAft>
                <a:spcPts val="0"/>
              </a:spcAft>
              <a:buClr>
                <a:srgbClr val="000000"/>
              </a:buClr>
              <a:buSzPts val="8500"/>
              <a:buFont typeface="Helvetica Neue"/>
              <a:buNone/>
              <a:defRPr sz="8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1" name="Google Shape;91;p2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
        <p:nvSpPr>
          <p:cNvPr id="92" name="Google Shape;92;p25"/>
          <p:cNvSpPr txBox="1">
            <a:spLocks noGrp="1"/>
          </p:cNvSpPr>
          <p:nvPr>
            <p:ph type="body" idx="2"/>
          </p:nvPr>
        </p:nvSpPr>
        <p:spPr>
          <a:xfrm>
            <a:off x="1753923" y="9840155"/>
            <a:ext cx="17453045" cy="1472277"/>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3" name="Google Shape;93;p25"/>
          <p:cNvSpPr txBox="1">
            <a:spLocks noGrp="1"/>
          </p:cNvSpPr>
          <p:nvPr>
            <p:ph type="body" idx="3"/>
          </p:nvPr>
        </p:nvSpPr>
        <p:spPr>
          <a:xfrm>
            <a:off x="1753923" y="11437453"/>
            <a:ext cx="17453045" cy="1472278"/>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1800"/>
              </a:spcBef>
              <a:spcAft>
                <a:spcPts val="0"/>
              </a:spcAft>
              <a:buClr>
                <a:srgbClr val="5E5E5E"/>
              </a:buClr>
              <a:buSzPts val="4800"/>
              <a:buFont typeface="Helvetica Neue"/>
              <a:buNone/>
              <a:defRPr>
                <a:solidFill>
                  <a:srgbClr val="5E5E5E"/>
                </a:solidFill>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94" name="Google Shape;94;p25"/>
          <p:cNvSpPr>
            <a:spLocks noGrp="1"/>
          </p:cNvSpPr>
          <p:nvPr>
            <p:ph type="pic" idx="4"/>
          </p:nvPr>
        </p:nvSpPr>
        <p:spPr>
          <a:xfrm>
            <a:off x="19674227" y="9378146"/>
            <a:ext cx="2965450" cy="395393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95"/>
        <p:cNvGrpSpPr/>
        <p:nvPr/>
      </p:nvGrpSpPr>
      <p:grpSpPr>
        <a:xfrm>
          <a:off x="0" y="0"/>
          <a:ext cx="0" cy="0"/>
          <a:chOff x="0" y="0"/>
          <a:chExt cx="0" cy="0"/>
        </a:xfrm>
      </p:grpSpPr>
      <p:sp>
        <p:nvSpPr>
          <p:cNvPr id="96" name="Google Shape;96;p26"/>
          <p:cNvSpPr>
            <a:spLocks noGrp="1"/>
          </p:cNvSpPr>
          <p:nvPr>
            <p:ph type="pic" idx="2"/>
          </p:nvPr>
        </p:nvSpPr>
        <p:spPr>
          <a:xfrm>
            <a:off x="15760700" y="1016000"/>
            <a:ext cx="7439099" cy="5949678"/>
          </a:xfrm>
          <a:prstGeom prst="rect">
            <a:avLst/>
          </a:prstGeom>
          <a:noFill/>
          <a:ln>
            <a:noFill/>
          </a:ln>
        </p:spPr>
      </p:sp>
      <p:sp>
        <p:nvSpPr>
          <p:cNvPr id="97" name="Google Shape;97;p26"/>
          <p:cNvSpPr>
            <a:spLocks noGrp="1"/>
          </p:cNvSpPr>
          <p:nvPr>
            <p:ph type="pic" idx="3"/>
          </p:nvPr>
        </p:nvSpPr>
        <p:spPr>
          <a:xfrm>
            <a:off x="13500100" y="3978275"/>
            <a:ext cx="10439400" cy="12150181"/>
          </a:xfrm>
          <a:prstGeom prst="rect">
            <a:avLst/>
          </a:prstGeom>
          <a:noFill/>
          <a:ln>
            <a:noFill/>
          </a:ln>
        </p:spPr>
      </p:sp>
      <p:sp>
        <p:nvSpPr>
          <p:cNvPr id="98" name="Google Shape;98;p26"/>
          <p:cNvSpPr>
            <a:spLocks noGrp="1"/>
          </p:cNvSpPr>
          <p:nvPr>
            <p:ph type="pic" idx="4"/>
          </p:nvPr>
        </p:nvSpPr>
        <p:spPr>
          <a:xfrm>
            <a:off x="-139700" y="495300"/>
            <a:ext cx="16611600" cy="12458701"/>
          </a:xfrm>
          <a:prstGeom prst="rect">
            <a:avLst/>
          </a:prstGeom>
          <a:noFill/>
          <a:ln>
            <a:noFill/>
          </a:ln>
        </p:spPr>
      </p:sp>
      <p:sp>
        <p:nvSpPr>
          <p:cNvPr id="99" name="Google Shape;99;p2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00"/>
        <p:cNvGrpSpPr/>
        <p:nvPr/>
      </p:nvGrpSpPr>
      <p:grpSpPr>
        <a:xfrm>
          <a:off x="0" y="0"/>
          <a:ext cx="0" cy="0"/>
          <a:chOff x="0" y="0"/>
          <a:chExt cx="0" cy="0"/>
        </a:xfrm>
      </p:grpSpPr>
      <p:sp>
        <p:nvSpPr>
          <p:cNvPr id="101" name="Google Shape;101;p27"/>
          <p:cNvSpPr>
            <a:spLocks noGrp="1"/>
          </p:cNvSpPr>
          <p:nvPr>
            <p:ph type="pic" idx="2"/>
          </p:nvPr>
        </p:nvSpPr>
        <p:spPr>
          <a:xfrm>
            <a:off x="-1333500" y="-5524500"/>
            <a:ext cx="27051001" cy="21640800"/>
          </a:xfrm>
          <a:prstGeom prst="rect">
            <a:avLst/>
          </a:prstGeom>
          <a:noFill/>
          <a:ln>
            <a:noFill/>
          </a:ln>
        </p:spPr>
      </p:sp>
      <p:sp>
        <p:nvSpPr>
          <p:cNvPr id="102" name="Google Shape;102;p2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marR="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marR="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marR="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marR="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marR="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marR="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marR="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marR="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3"/>
        <p:cNvGrpSpPr/>
        <p:nvPr/>
      </p:nvGrpSpPr>
      <p:grpSpPr>
        <a:xfrm>
          <a:off x="0" y="0"/>
          <a:ext cx="0" cy="0"/>
          <a:chOff x="0" y="0"/>
          <a:chExt cx="0" cy="0"/>
        </a:xfrm>
      </p:grpSpPr>
      <p:sp>
        <p:nvSpPr>
          <p:cNvPr id="104" name="Google Shape;104;p2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ck">
  <p:cSld name="Black">
    <p:bg>
      <p:bgPr>
        <a:solidFill>
          <a:srgbClr val="000000"/>
        </a:solidFill>
        <a:effectLst/>
      </p:bgPr>
    </p:bg>
    <p:spTree>
      <p:nvGrpSpPr>
        <p:cNvPr id="1" name="Shape 105"/>
        <p:cNvGrpSpPr/>
        <p:nvPr/>
      </p:nvGrpSpPr>
      <p:grpSpPr>
        <a:xfrm>
          <a:off x="0" y="0"/>
          <a:ext cx="0" cy="0"/>
          <a:chOff x="0" y="0"/>
          <a:chExt cx="0" cy="0"/>
        </a:xfrm>
      </p:grpSpPr>
      <p:sp>
        <p:nvSpPr>
          <p:cNvPr id="106" name="Google Shape;106;p29"/>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07"/>
        <p:cNvGrpSpPr/>
        <p:nvPr/>
      </p:nvGrpSpPr>
      <p:grpSpPr>
        <a:xfrm>
          <a:off x="0" y="0"/>
          <a:ext cx="0" cy="0"/>
          <a:chOff x="0" y="0"/>
          <a:chExt cx="0" cy="0"/>
        </a:xfrm>
      </p:grpSpPr>
      <p:sp>
        <p:nvSpPr>
          <p:cNvPr id="108" name="Google Shape;108;p3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8500"/>
              <a:buFont typeface="Helvetica Neue"/>
              <a:buNone/>
              <a:defRPr b="1">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109" name="Google Shape;109;p3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0" name="Google Shape;110;p3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111" name="Google Shape;111;p3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000000"/>
              </a:buClr>
              <a:buSzPts val="1800"/>
              <a:buFont typeface="Helvetica Neue"/>
              <a:buNone/>
              <a:defRPr>
                <a:solidFill>
                  <a:srgbClr val="000000"/>
                </a:solidFill>
              </a:defRPr>
            </a:lvl1pPr>
            <a:lvl2pPr marL="0" marR="0" lvl="1" indent="0" algn="ctr">
              <a:lnSpc>
                <a:spcPct val="100000"/>
              </a:lnSpc>
              <a:spcBef>
                <a:spcPts val="0"/>
              </a:spcBef>
              <a:spcAft>
                <a:spcPts val="0"/>
              </a:spcAft>
              <a:buClr>
                <a:srgbClr val="000000"/>
              </a:buClr>
              <a:buSzPts val="1800"/>
              <a:buFont typeface="Helvetica Neue"/>
              <a:buNone/>
              <a:defRPr>
                <a:solidFill>
                  <a:srgbClr val="000000"/>
                </a:solidFill>
              </a:defRPr>
            </a:lvl2pPr>
            <a:lvl3pPr marL="0" marR="0" lvl="2" indent="0" algn="ctr">
              <a:lnSpc>
                <a:spcPct val="100000"/>
              </a:lnSpc>
              <a:spcBef>
                <a:spcPts val="0"/>
              </a:spcBef>
              <a:spcAft>
                <a:spcPts val="0"/>
              </a:spcAft>
              <a:buClr>
                <a:srgbClr val="000000"/>
              </a:buClr>
              <a:buSzPts val="1800"/>
              <a:buFont typeface="Helvetica Neue"/>
              <a:buNone/>
              <a:defRPr>
                <a:solidFill>
                  <a:srgbClr val="000000"/>
                </a:solidFill>
              </a:defRPr>
            </a:lvl3pPr>
            <a:lvl4pPr marL="0" marR="0" lvl="3" indent="0" algn="ctr">
              <a:lnSpc>
                <a:spcPct val="100000"/>
              </a:lnSpc>
              <a:spcBef>
                <a:spcPts val="0"/>
              </a:spcBef>
              <a:spcAft>
                <a:spcPts val="0"/>
              </a:spcAft>
              <a:buClr>
                <a:srgbClr val="000000"/>
              </a:buClr>
              <a:buSzPts val="1800"/>
              <a:buFont typeface="Helvetica Neue"/>
              <a:buNone/>
              <a:defRPr>
                <a:solidFill>
                  <a:srgbClr val="000000"/>
                </a:solidFill>
              </a:defRPr>
            </a:lvl4pPr>
            <a:lvl5pPr marL="0" marR="0" lvl="4" indent="0" algn="ctr">
              <a:lnSpc>
                <a:spcPct val="100000"/>
              </a:lnSpc>
              <a:spcBef>
                <a:spcPts val="0"/>
              </a:spcBef>
              <a:spcAft>
                <a:spcPts val="0"/>
              </a:spcAft>
              <a:buClr>
                <a:srgbClr val="000000"/>
              </a:buClr>
              <a:buSzPts val="1800"/>
              <a:buFont typeface="Helvetica Neue"/>
              <a:buNone/>
              <a:defRPr>
                <a:solidFill>
                  <a:srgbClr val="000000"/>
                </a:solidFill>
              </a:defRPr>
            </a:lvl5pPr>
            <a:lvl6pPr marL="0" marR="0" lvl="5" indent="0" algn="ctr">
              <a:lnSpc>
                <a:spcPct val="100000"/>
              </a:lnSpc>
              <a:spcBef>
                <a:spcPts val="0"/>
              </a:spcBef>
              <a:spcAft>
                <a:spcPts val="0"/>
              </a:spcAft>
              <a:buClr>
                <a:srgbClr val="000000"/>
              </a:buClr>
              <a:buSzPts val="1800"/>
              <a:buFont typeface="Helvetica Neue"/>
              <a:buNone/>
              <a:defRPr>
                <a:solidFill>
                  <a:srgbClr val="000000"/>
                </a:solidFill>
              </a:defRPr>
            </a:lvl6pPr>
            <a:lvl7pPr marL="0" marR="0" lvl="6" indent="0" algn="ctr">
              <a:lnSpc>
                <a:spcPct val="100000"/>
              </a:lnSpc>
              <a:spcBef>
                <a:spcPts val="0"/>
              </a:spcBef>
              <a:spcAft>
                <a:spcPts val="0"/>
              </a:spcAft>
              <a:buClr>
                <a:srgbClr val="000000"/>
              </a:buClr>
              <a:buSzPts val="1800"/>
              <a:buFont typeface="Helvetica Neue"/>
              <a:buNone/>
              <a:defRPr>
                <a:solidFill>
                  <a:srgbClr val="000000"/>
                </a:solidFill>
              </a:defRPr>
            </a:lvl7pPr>
            <a:lvl8pPr marL="0" marR="0" lvl="7" indent="0" algn="ctr">
              <a:lnSpc>
                <a:spcPct val="100000"/>
              </a:lnSpc>
              <a:spcBef>
                <a:spcPts val="0"/>
              </a:spcBef>
              <a:spcAft>
                <a:spcPts val="0"/>
              </a:spcAft>
              <a:buClr>
                <a:srgbClr val="000000"/>
              </a:buClr>
              <a:buSzPts val="1800"/>
              <a:buFont typeface="Helvetica Neue"/>
              <a:buNone/>
              <a:defRPr>
                <a:solidFill>
                  <a:srgbClr val="000000"/>
                </a:solidFill>
              </a:defRPr>
            </a:lvl8pPr>
            <a:lvl9pPr marL="0" marR="0" lvl="8" indent="0" algn="ctr">
              <a:lnSpc>
                <a:spcPct val="100000"/>
              </a:lnSpc>
              <a:spcBef>
                <a:spcPts val="0"/>
              </a:spcBef>
              <a:spcAft>
                <a:spcPts val="0"/>
              </a:spcAft>
              <a:buClr>
                <a:srgbClr val="000000"/>
              </a:buClr>
              <a:buSzPts val="1800"/>
              <a:buFont typeface="Helvetica Neue"/>
              <a:buNone/>
              <a:defRPr>
                <a:solidFill>
                  <a:srgbClr val="000000"/>
                </a:solidFill>
              </a:defRPr>
            </a:lvl9pPr>
          </a:lstStyle>
          <a:p>
            <a:pPr marL="0" lvl="0" indent="0" algn="ctr" rtl="0">
              <a:spcBef>
                <a:spcPts val="0"/>
              </a:spcBef>
              <a:spcAft>
                <a:spcPts val="0"/>
              </a:spcAft>
              <a:buNone/>
            </a:pPr>
            <a:fld id="{00000000-1234-1234-1234-123412341234}" type="slidenum">
              <a:rPr lang="en-US"/>
              <a:t>‹#›</a:t>
            </a:fld>
            <a:endParaRPr>
              <a:solidFill>
                <a:srgbClr val="5E5E5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2"/>
        <p:cNvGrpSpPr/>
        <p:nvPr/>
      </p:nvGrpSpPr>
      <p:grpSpPr>
        <a:xfrm>
          <a:off x="0" y="0"/>
          <a:ext cx="0" cy="0"/>
          <a:chOff x="0" y="0"/>
          <a:chExt cx="0" cy="0"/>
        </a:xfrm>
      </p:grpSpPr>
      <p:sp>
        <p:nvSpPr>
          <p:cNvPr id="113" name="Google Shape;113;g10117343390_0_115"/>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4" name="Google Shape;114;g10117343390_0_115"/>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5" name="Google Shape;115;g10117343390_0_115"/>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16"/>
        <p:cNvGrpSpPr/>
        <p:nvPr/>
      </p:nvGrpSpPr>
      <p:grpSpPr>
        <a:xfrm>
          <a:off x="0" y="0"/>
          <a:ext cx="0" cy="0"/>
          <a:chOff x="0" y="0"/>
          <a:chExt cx="0" cy="0"/>
        </a:xfrm>
      </p:grpSpPr>
      <p:sp>
        <p:nvSpPr>
          <p:cNvPr id="117" name="Google Shape;117;g10117343390_0_227"/>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lvl1pPr lvl="0" rtl="0">
              <a:spcBef>
                <a:spcPts val="0"/>
              </a:spcBef>
              <a:spcAft>
                <a:spcPts val="0"/>
              </a:spcAft>
              <a:buSzPts val="8500"/>
              <a:buNone/>
              <a:defRPr/>
            </a:lvl1pPr>
            <a:lvl2pPr lvl="1" rtl="0">
              <a:spcBef>
                <a:spcPts val="0"/>
              </a:spcBef>
              <a:spcAft>
                <a:spcPts val="0"/>
              </a:spcAft>
              <a:buSzPts val="8500"/>
              <a:buNone/>
              <a:defRPr/>
            </a:lvl2pPr>
            <a:lvl3pPr lvl="2" rtl="0">
              <a:spcBef>
                <a:spcPts val="0"/>
              </a:spcBef>
              <a:spcAft>
                <a:spcPts val="0"/>
              </a:spcAft>
              <a:buSzPts val="8500"/>
              <a:buNone/>
              <a:defRPr/>
            </a:lvl3pPr>
            <a:lvl4pPr lvl="3" rtl="0">
              <a:spcBef>
                <a:spcPts val="0"/>
              </a:spcBef>
              <a:spcAft>
                <a:spcPts val="0"/>
              </a:spcAft>
              <a:buSzPts val="8500"/>
              <a:buNone/>
              <a:defRPr/>
            </a:lvl4pPr>
            <a:lvl5pPr lvl="4" rtl="0">
              <a:spcBef>
                <a:spcPts val="0"/>
              </a:spcBef>
              <a:spcAft>
                <a:spcPts val="0"/>
              </a:spcAft>
              <a:buSzPts val="8500"/>
              <a:buNone/>
              <a:defRPr/>
            </a:lvl5pPr>
            <a:lvl6pPr lvl="5" rtl="0">
              <a:spcBef>
                <a:spcPts val="0"/>
              </a:spcBef>
              <a:spcAft>
                <a:spcPts val="0"/>
              </a:spcAft>
              <a:buSzPts val="8500"/>
              <a:buNone/>
              <a:defRPr/>
            </a:lvl6pPr>
            <a:lvl7pPr lvl="6" rtl="0">
              <a:spcBef>
                <a:spcPts val="0"/>
              </a:spcBef>
              <a:spcAft>
                <a:spcPts val="0"/>
              </a:spcAft>
              <a:buSzPts val="8500"/>
              <a:buNone/>
              <a:defRPr/>
            </a:lvl7pPr>
            <a:lvl8pPr lvl="7" rtl="0">
              <a:spcBef>
                <a:spcPts val="0"/>
              </a:spcBef>
              <a:spcAft>
                <a:spcPts val="0"/>
              </a:spcAft>
              <a:buSzPts val="8500"/>
              <a:buNone/>
              <a:defRPr/>
            </a:lvl8pPr>
            <a:lvl9pPr lvl="8" rtl="0">
              <a:spcBef>
                <a:spcPts val="0"/>
              </a:spcBef>
              <a:spcAft>
                <a:spcPts val="0"/>
              </a:spcAft>
              <a:buSzPts val="8500"/>
              <a:buNone/>
              <a:defRPr/>
            </a:lvl9pPr>
          </a:lstStyle>
          <a:p>
            <a:endParaRPr/>
          </a:p>
        </p:txBody>
      </p:sp>
      <p:sp>
        <p:nvSpPr>
          <p:cNvPr id="118" name="Google Shape;118;g10117343390_0_227"/>
          <p:cNvSpPr txBox="1">
            <a:spLocks noGrp="1"/>
          </p:cNvSpPr>
          <p:nvPr>
            <p:ph type="body" idx="1"/>
          </p:nvPr>
        </p:nvSpPr>
        <p:spPr>
          <a:xfrm>
            <a:off x="831200" y="3073267"/>
            <a:ext cx="22721700" cy="9110400"/>
          </a:xfrm>
          <a:prstGeom prst="rect">
            <a:avLst/>
          </a:prstGeom>
        </p:spPr>
        <p:txBody>
          <a:bodyPr spcFirstLastPara="1" wrap="square" lIns="50800" tIns="50800" rIns="50800" bIns="50800" anchor="t" anchorCtr="0">
            <a:normAutofit/>
          </a:bodyPr>
          <a:lstStyle>
            <a:lvl1pPr marL="457200" lvl="0" indent="-228600" rtl="0">
              <a:spcBef>
                <a:spcPts val="1800"/>
              </a:spcBef>
              <a:spcAft>
                <a:spcPts val="0"/>
              </a:spcAft>
              <a:buSzPts val="4800"/>
              <a:buNone/>
              <a:defRPr/>
            </a:lvl1pPr>
            <a:lvl2pPr marL="914400" lvl="1" indent="-228600" rtl="0">
              <a:spcBef>
                <a:spcPts val="1800"/>
              </a:spcBef>
              <a:spcAft>
                <a:spcPts val="0"/>
              </a:spcAft>
              <a:buSzPts val="4800"/>
              <a:buNone/>
              <a:defRPr/>
            </a:lvl2pPr>
            <a:lvl3pPr marL="1371600" lvl="2" indent="-228600" rtl="0">
              <a:spcBef>
                <a:spcPts val="1800"/>
              </a:spcBef>
              <a:spcAft>
                <a:spcPts val="0"/>
              </a:spcAft>
              <a:buSzPts val="4800"/>
              <a:buNone/>
              <a:defRPr/>
            </a:lvl3pPr>
            <a:lvl4pPr marL="1828800" lvl="3" indent="-228600" rtl="0">
              <a:spcBef>
                <a:spcPts val="1800"/>
              </a:spcBef>
              <a:spcAft>
                <a:spcPts val="0"/>
              </a:spcAft>
              <a:buSzPts val="4800"/>
              <a:buNone/>
              <a:defRPr/>
            </a:lvl4pPr>
            <a:lvl5pPr marL="2286000" lvl="4" indent="-228600" rtl="0">
              <a:spcBef>
                <a:spcPts val="1800"/>
              </a:spcBef>
              <a:spcAft>
                <a:spcPts val="0"/>
              </a:spcAft>
              <a:buSzPts val="4800"/>
              <a:buNone/>
              <a:defRPr/>
            </a:lvl5pPr>
            <a:lvl6pPr marL="2743200" lvl="5" indent="-228600" rtl="0">
              <a:spcBef>
                <a:spcPts val="1800"/>
              </a:spcBef>
              <a:spcAft>
                <a:spcPts val="0"/>
              </a:spcAft>
              <a:buSzPts val="4800"/>
              <a:buNone/>
              <a:defRPr/>
            </a:lvl6pPr>
            <a:lvl7pPr marL="3200400" lvl="6" indent="-228600" rtl="0">
              <a:spcBef>
                <a:spcPts val="1800"/>
              </a:spcBef>
              <a:spcAft>
                <a:spcPts val="0"/>
              </a:spcAft>
              <a:buSzPts val="4800"/>
              <a:buNone/>
              <a:defRPr/>
            </a:lvl7pPr>
            <a:lvl8pPr marL="3657600" lvl="7" indent="-228600" rtl="0">
              <a:spcBef>
                <a:spcPts val="1800"/>
              </a:spcBef>
              <a:spcAft>
                <a:spcPts val="0"/>
              </a:spcAft>
              <a:buSzPts val="4800"/>
              <a:buNone/>
              <a:defRPr/>
            </a:lvl8pPr>
            <a:lvl9pPr marL="4114800" lvl="8" indent="-228600" rtl="0">
              <a:spcBef>
                <a:spcPts val="1800"/>
              </a:spcBef>
              <a:spcAft>
                <a:spcPts val="0"/>
              </a:spcAft>
              <a:buSzPts val="4800"/>
              <a:buNone/>
              <a:defRPr/>
            </a:lvl9pPr>
          </a:lstStyle>
          <a:p>
            <a:endParaRPr/>
          </a:p>
        </p:txBody>
      </p:sp>
      <p:sp>
        <p:nvSpPr>
          <p:cNvPr id="119" name="Google Shape;119;g10117343390_0_227"/>
          <p:cNvSpPr txBox="1">
            <a:spLocks noGrp="1"/>
          </p:cNvSpPr>
          <p:nvPr>
            <p:ph type="sldNum" idx="12"/>
          </p:nvPr>
        </p:nvSpPr>
        <p:spPr>
          <a:xfrm>
            <a:off x="22593221" y="12435245"/>
            <a:ext cx="1463100" cy="379800"/>
          </a:xfrm>
          <a:prstGeom prst="rect">
            <a:avLst/>
          </a:prstGeom>
        </p:spPr>
        <p:txBody>
          <a:bodyPr spcFirstLastPara="1" wrap="square" lIns="50800" tIns="50800" rIns="50800" bIns="50800" anchor="b"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967116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83246401"/>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7092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lt">
  <p:cSld name="Title Alt">
    <p:bg>
      <p:bgPr>
        <a:solidFill>
          <a:srgbClr val="882125"/>
        </a:solidFill>
        <a:effectLst/>
      </p:bgPr>
    </p:bg>
    <p:spTree>
      <p:nvGrpSpPr>
        <p:cNvPr id="1" name="Shape 28"/>
        <p:cNvGrpSpPr/>
        <p:nvPr/>
      </p:nvGrpSpPr>
      <p:grpSpPr>
        <a:xfrm>
          <a:off x="0" y="0"/>
          <a:ext cx="0" cy="0"/>
          <a:chOff x="0" y="0"/>
          <a:chExt cx="0" cy="0"/>
        </a:xfrm>
      </p:grpSpPr>
      <p:sp>
        <p:nvSpPr>
          <p:cNvPr id="29" name="Google Shape;29;p12"/>
          <p:cNvSpPr txBox="1">
            <a:spLocks noGrp="1"/>
          </p:cNvSpPr>
          <p:nvPr>
            <p:ph type="body" idx="1"/>
          </p:nvPr>
        </p:nvSpPr>
        <p:spPr>
          <a:xfrm>
            <a:off x="1201340" y="11859862"/>
            <a:ext cx="18279910"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0" name="Google Shape;30;p12"/>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solidFill>
                  <a:srgbClr val="FFFFFF"/>
                </a:solidFill>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31" name="Google Shape;31;p12"/>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FFFFFF"/>
              </a:buClr>
              <a:buSzPts val="5500"/>
              <a:buFont typeface="Helvetica Neue"/>
              <a:buNone/>
              <a:defRPr sz="5500">
                <a:solidFill>
                  <a:srgbClr val="FFFFFF"/>
                </a:solidFill>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pic>
        <p:nvPicPr>
          <p:cNvPr id="32" name="Google Shape;32;p12" descr="DIG-dark.pdf"/>
          <p:cNvPicPr preferRelativeResize="0"/>
          <p:nvPr/>
        </p:nvPicPr>
        <p:blipFill rotWithShape="1">
          <a:blip r:embed="rId2">
            <a:alphaModFix/>
          </a:blip>
          <a:srcRect/>
          <a:stretch/>
        </p:blipFill>
        <p:spPr>
          <a:xfrm>
            <a:off x="20779759" y="9027953"/>
            <a:ext cx="2664105" cy="2706393"/>
          </a:xfrm>
          <a:prstGeom prst="rect">
            <a:avLst/>
          </a:prstGeom>
          <a:noFill/>
          <a:ln>
            <a:noFill/>
          </a:ln>
        </p:spPr>
      </p:pic>
      <p:sp>
        <p:nvSpPr>
          <p:cNvPr id="33" name="Google Shape;33;p12"/>
          <p:cNvSpPr txBox="1"/>
          <p:nvPr/>
        </p:nvSpPr>
        <p:spPr>
          <a:xfrm>
            <a:off x="20745189" y="11860902"/>
            <a:ext cx="2664105" cy="634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600"/>
              <a:buFont typeface="Helvetica Neue"/>
              <a:buNone/>
            </a:pPr>
            <a:r>
              <a:rPr lang="en-US" sz="3600" b="0"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dig.cmu.edu</a:t>
            </a:r>
            <a:endParaRPr/>
          </a:p>
        </p:txBody>
      </p:sp>
      <p:sp>
        <p:nvSpPr>
          <p:cNvPr id="34" name="Google Shape;34;p12"/>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5" name="Google Shape;35;p12"/>
          <p:cNvSpPr txBox="1">
            <a:spLocks noGrp="1"/>
          </p:cNvSpPr>
          <p:nvPr>
            <p:ph type="body" idx="4"/>
          </p:nvPr>
        </p:nvSpPr>
        <p:spPr>
          <a:xfrm>
            <a:off x="16568716" y="1064862"/>
            <a:ext cx="6859712" cy="636979"/>
          </a:xfrm>
          <a:prstGeom prst="rect">
            <a:avLst/>
          </a:prstGeom>
          <a:noFill/>
          <a:ln>
            <a:noFill/>
          </a:ln>
        </p:spPr>
        <p:txBody>
          <a:bodyPr spcFirstLastPara="1" wrap="square" lIns="45700" tIns="45700" rIns="45700" bIns="45700" anchor="t" anchorCtr="0">
            <a:normAutofit/>
          </a:bodyPr>
          <a:lstStyle>
            <a:lvl1pPr marL="457200" lvl="0" indent="-228600" algn="r">
              <a:lnSpc>
                <a:spcPct val="100000"/>
              </a:lnSpc>
              <a:spcBef>
                <a:spcPts val="0"/>
              </a:spcBef>
              <a:spcAft>
                <a:spcPts val="0"/>
              </a:spcAft>
              <a:buClr>
                <a:srgbClr val="FFFFFF"/>
              </a:buClr>
              <a:buSzPts val="3600"/>
              <a:buFont typeface="Helvetica Neue"/>
              <a:buNone/>
              <a:defRPr sz="3600">
                <a:solidFill>
                  <a:srgbClr val="FFFFFF"/>
                </a:solidFill>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36" name="Google Shape;36;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37"/>
        <p:cNvGrpSpPr/>
        <p:nvPr/>
      </p:nvGrpSpPr>
      <p:grpSpPr>
        <a:xfrm>
          <a:off x="0" y="0"/>
          <a:ext cx="0" cy="0"/>
          <a:chOff x="0" y="0"/>
          <a:chExt cx="0" cy="0"/>
        </a:xfrm>
      </p:grpSpPr>
      <p:sp>
        <p:nvSpPr>
          <p:cNvPr id="38" name="Google Shape;38;p13"/>
          <p:cNvSpPr>
            <a:spLocks noGrp="1"/>
          </p:cNvSpPr>
          <p:nvPr>
            <p:ph type="pic" idx="2"/>
          </p:nvPr>
        </p:nvSpPr>
        <p:spPr>
          <a:xfrm>
            <a:off x="-1155700" y="-1295400"/>
            <a:ext cx="26746199" cy="16018933"/>
          </a:xfrm>
          <a:prstGeom prst="rect">
            <a:avLst/>
          </a:prstGeom>
          <a:noFill/>
          <a:ln>
            <a:noFill/>
          </a:ln>
        </p:spPr>
      </p:sp>
      <p:sp>
        <p:nvSpPr>
          <p:cNvPr id="39" name="Google Shape;39;p13"/>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0" name="Google Shape;40;p13"/>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1" name="Google Shape;41;p13"/>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2" name="Google Shape;42;p1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43"/>
        <p:cNvGrpSpPr/>
        <p:nvPr/>
      </p:nvGrpSpPr>
      <p:grpSpPr>
        <a:xfrm>
          <a:off x="0" y="0"/>
          <a:ext cx="0" cy="0"/>
          <a:chOff x="0" y="0"/>
          <a:chExt cx="0" cy="0"/>
        </a:xfrm>
      </p:grpSpPr>
      <p:sp>
        <p:nvSpPr>
          <p:cNvPr id="44" name="Google Shape;44;p14"/>
          <p:cNvSpPr>
            <a:spLocks noGrp="1"/>
          </p:cNvSpPr>
          <p:nvPr>
            <p:ph type="pic" idx="2"/>
          </p:nvPr>
        </p:nvSpPr>
        <p:spPr>
          <a:xfrm>
            <a:off x="10972800" y="-203200"/>
            <a:ext cx="12144836" cy="14135100"/>
          </a:xfrm>
          <a:prstGeom prst="rect">
            <a:avLst/>
          </a:prstGeom>
          <a:noFill/>
          <a:ln>
            <a:noFill/>
          </a:ln>
        </p:spPr>
      </p:sp>
      <p:sp>
        <p:nvSpPr>
          <p:cNvPr id="45" name="Google Shape;45;p14"/>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46" name="Google Shape;46;p14"/>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2pPr>
            <a:lvl3pPr marL="1371600" lvl="2"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3pPr>
            <a:lvl4pPr marL="1828800" lvl="3"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4pPr>
            <a:lvl5pPr marL="2286000" lvl="4"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47" name="Google Shape;47;p14"/>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Photo Bottom">
  <p:cSld name="Title &amp; Photo Bottom">
    <p:spTree>
      <p:nvGrpSpPr>
        <p:cNvPr id="1" name="Shape 48"/>
        <p:cNvGrpSpPr/>
        <p:nvPr/>
      </p:nvGrpSpPr>
      <p:grpSpPr>
        <a:xfrm>
          <a:off x="0" y="0"/>
          <a:ext cx="0" cy="0"/>
          <a:chOff x="0" y="0"/>
          <a:chExt cx="0" cy="0"/>
        </a:xfrm>
      </p:grpSpPr>
      <p:sp>
        <p:nvSpPr>
          <p:cNvPr id="49" name="Google Shape;49;p15"/>
          <p:cNvSpPr txBox="1">
            <a:spLocks noGrp="1"/>
          </p:cNvSpPr>
          <p:nvPr>
            <p:ph type="body" idx="1"/>
          </p:nvPr>
        </p:nvSpPr>
        <p:spPr>
          <a:xfrm>
            <a:off x="12756298" y="785622"/>
            <a:ext cx="9779001" cy="2013067"/>
          </a:xfrm>
          <a:prstGeom prst="rect">
            <a:avLst/>
          </a:prstGeom>
          <a:noFill/>
          <a:ln>
            <a:noFill/>
          </a:ln>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0" name="Google Shape;50;p15"/>
          <p:cNvSpPr>
            <a:spLocks noGrp="1"/>
          </p:cNvSpPr>
          <p:nvPr>
            <p:ph type="pic" idx="2"/>
          </p:nvPr>
        </p:nvSpPr>
        <p:spPr>
          <a:xfrm>
            <a:off x="-96224" y="-9193425"/>
            <a:ext cx="24576450" cy="32768603"/>
          </a:xfrm>
          <a:prstGeom prst="rect">
            <a:avLst/>
          </a:prstGeom>
          <a:noFill/>
          <a:ln>
            <a:noFill/>
          </a:ln>
        </p:spPr>
      </p:sp>
      <p:sp>
        <p:nvSpPr>
          <p:cNvPr id="51" name="Google Shape;51;p15"/>
          <p:cNvSpPr txBox="1">
            <a:spLocks noGrp="1"/>
          </p:cNvSpPr>
          <p:nvPr>
            <p:ph type="title"/>
          </p:nvPr>
        </p:nvSpPr>
        <p:spPr>
          <a:xfrm>
            <a:off x="1206500" y="1079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52" name="Google Shape;52;p15"/>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53"/>
        <p:cNvGrpSpPr/>
        <p:nvPr/>
      </p:nvGrpSpPr>
      <p:grpSpPr>
        <a:xfrm>
          <a:off x="0" y="0"/>
          <a:ext cx="0" cy="0"/>
          <a:chOff x="0" y="0"/>
          <a:chExt cx="0" cy="0"/>
        </a:xfrm>
      </p:grpSpPr>
      <p:sp>
        <p:nvSpPr>
          <p:cNvPr id="54" name="Google Shape;54;p16"/>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5" name="Google Shape;55;p16"/>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Alt">
  <p:cSld name="Bullets Alt">
    <p:spTree>
      <p:nvGrpSpPr>
        <p:cNvPr id="1" name="Shape 56"/>
        <p:cNvGrpSpPr/>
        <p:nvPr/>
      </p:nvGrpSpPr>
      <p:grpSpPr>
        <a:xfrm>
          <a:off x="0" y="0"/>
          <a:ext cx="0" cy="0"/>
          <a:chOff x="0" y="0"/>
          <a:chExt cx="0" cy="0"/>
        </a:xfrm>
      </p:grpSpPr>
      <p:sp>
        <p:nvSpPr>
          <p:cNvPr id="57" name="Google Shape;57;p17"/>
          <p:cNvSpPr txBox="1">
            <a:spLocks noGrp="1"/>
          </p:cNvSpPr>
          <p:nvPr>
            <p:ph type="body" idx="1"/>
          </p:nvPr>
        </p:nvSpPr>
        <p:spPr>
          <a:xfrm>
            <a:off x="1206500" y="1211484"/>
            <a:ext cx="21971000" cy="1129303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58" name="Google Shape;58;p17"/>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0000"/>
              </a:buClr>
              <a:buSzPts val="8500"/>
              <a:buFont typeface="Helvetica Neue"/>
              <a:buNone/>
              <a:defRPr sz="85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8"/>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00000"/>
              </a:lnSpc>
              <a:spcBef>
                <a:spcPts val="1800"/>
              </a:spcBef>
              <a:spcAft>
                <a:spcPts val="0"/>
              </a:spcAft>
              <a:buClr>
                <a:srgbClr val="000000"/>
              </a:buClr>
              <a:buSzPts val="4800"/>
              <a:buFont typeface="Helvetica Neue"/>
              <a:buNone/>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8"/>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5E5E5E"/>
              </a:buClr>
              <a:buSzPts val="1800"/>
              <a:buFont typeface="Helvetica Neue"/>
              <a:buNone/>
              <a:defRPr sz="1800" b="0" i="0" u="none" strike="noStrike" cap="none">
                <a:solidFill>
                  <a:srgbClr val="5E5E5E"/>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xle-lab.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developer.visa.com/pages/chart-components" TargetMode="External"/><Relationship Id="rId3" Type="http://schemas.openxmlformats.org/officeDocument/2006/relationships/hyperlink" Target="https://www.frank.computer/" TargetMode="External"/><Relationship Id="rId7" Type="http://schemas.openxmlformats.org/officeDocument/2006/relationships/hyperlink" Target="https://chartability.fizz.stud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ww.w3.org/groups/wg/aria/participants#:~:text=Frank%20Elavsky" TargetMode="External"/><Relationship Id="rId5" Type="http://schemas.openxmlformats.org/officeDocument/2006/relationships/hyperlink" Target="https://github.com/dataviza11y" TargetMode="External"/><Relationship Id="rId4" Type="http://schemas.openxmlformats.org/officeDocument/2006/relationships/hyperlink" Target="https://machinelearning.apple.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26.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4.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www.cnn.com/election/2020/results/president" TargetMode="External"/><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n.org/development/desa/disabilities/convention-on-the-rights-of-persons-with-disabilities/article-9-accessibility.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un.org/development/desa/disabilities/convention-on-the-rights-of-persons-with-disabilities/article-10-right-to-life.htm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hyperlink" Target="https://download.microsoft.com/download/b/0/d/b0d4bf87-09ce-4417-8f28-d60703d672ed/inclusive_toolkit_manual_final.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twitter.com/liatrisbian/status/1324427612723253250?s=2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dataviza11y/resource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chartability.fizz.studio/" TargetMode="External"/><Relationship Id="rId4" Type="http://schemas.openxmlformats.org/officeDocument/2006/relationships/hyperlink" Target="https://twitter.com/FrankElavsk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4.xml"/><Relationship Id="rId5" Type="http://schemas.openxmlformats.org/officeDocument/2006/relationships/hyperlink" Target="https://blog.datawrapper.de/colorblindness-part2/" TargetMode="External"/><Relationship Id="rId4" Type="http://schemas.openxmlformats.org/officeDocument/2006/relationships/image" Target="../media/image34.png"/></Relationships>
</file>

<file path=ppt/slides/_rels/slide69.xml.rels><?xml version="1.0" encoding="UTF-8" standalone="yes"?>
<Relationships xmlns="http://schemas.openxmlformats.org/package/2006/relationships"><Relationship Id="rId3" Type="http://schemas.openxmlformats.org/officeDocument/2006/relationships/hyperlink" Target="https://medium.com/nightingale/writing-alt-text-for-data-visualization-2a218ef43f81"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5" Type="http://schemas.openxmlformats.org/officeDocument/2006/relationships/comments" Target="../comments/comment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medium.com/nightingale/writing-alt-text-for-data-visualization-2a218ef43f81" TargetMode="External"/><Relationship Id="rId5" Type="http://schemas.openxmlformats.org/officeDocument/2006/relationships/hyperlink" Target="https://observablehq.com/@frankelavsky/no-use-of-color-alone-in-data-visualization" TargetMode="External"/><Relationship Id="rId4" Type="http://schemas.openxmlformats.org/officeDocument/2006/relationships/hyperlink" Target="https://projects.susielu.com/viz-palette"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vega.github.io/vega-lite/examples/selection_heatmap.html" TargetMode="External"/><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hyperlink" Target="https://observablehq.com/@frankelavsky/experimental-color-scale-textures" TargetMode="External"/><Relationship Id="rId2" Type="http://schemas.openxmlformats.org/officeDocument/2006/relationships/notesSlide" Target="../notesSlides/notesSlide58.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8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hyperlink" Target="https://stephanieevergreen.com/strong-titles/"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hyperlink" Target="https://hemingwayapp.com/" TargetMode="External"/><Relationship Id="rId4" Type="http://schemas.openxmlformats.org/officeDocument/2006/relationships/hyperlink" Target="https://developer.mozilla.org/en-US/docs/Learn/HTML/Tables/Advanced#the_scope_attribut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
          <p:cNvSpPr txBox="1">
            <a:spLocks noGrp="1"/>
          </p:cNvSpPr>
          <p:nvPr>
            <p:ph type="body" idx="1"/>
          </p:nvPr>
        </p:nvSpPr>
        <p:spPr>
          <a:xfrm>
            <a:off x="1201340" y="11383083"/>
            <a:ext cx="18279910" cy="15489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3600"/>
              <a:buFont typeface="Helvetica Neue"/>
              <a:buNone/>
            </a:pPr>
            <a:r>
              <a:rPr lang="en-US" sz="3600" dirty="0">
                <a:latin typeface="Helvetica Neue"/>
                <a:ea typeface="Helvetica Neue"/>
                <a:cs typeface="Helvetica Neue"/>
                <a:sym typeface="Helvetica Neue"/>
              </a:rPr>
              <a:t>Frank Elavsky, PhD student at Carnegie Mellon University</a:t>
            </a:r>
            <a:endParaRPr dirty="0"/>
          </a:p>
        </p:txBody>
      </p:sp>
      <p:sp>
        <p:nvSpPr>
          <p:cNvPr id="125" name="Google Shape;125;p1"/>
          <p:cNvSpPr txBox="1">
            <a:spLocks noGrp="1"/>
          </p:cNvSpPr>
          <p:nvPr>
            <p:ph type="ctrTitle" idx="4294967295"/>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0000"/>
              </a:buClr>
              <a:buSzPts val="11600"/>
              <a:buFont typeface="Helvetica Neue"/>
              <a:buNone/>
            </a:pPr>
            <a:r>
              <a:rPr lang="en-US" sz="8800" b="0" i="0" u="none" strike="noStrike" cap="none" dirty="0">
                <a:solidFill>
                  <a:srgbClr val="000000"/>
                </a:solidFill>
                <a:latin typeface="Helvetica Neue"/>
                <a:ea typeface="Helvetica Neue"/>
                <a:cs typeface="Helvetica Neue"/>
                <a:sym typeface="Helvetica Neue"/>
              </a:rPr>
              <a:t>The future of research:</a:t>
            </a:r>
            <a:br>
              <a:rPr lang="en-US" sz="11600" b="0" i="0" u="none" strike="noStrike" cap="none" dirty="0">
                <a:solidFill>
                  <a:srgbClr val="000000"/>
                </a:solidFill>
                <a:latin typeface="Helvetica Neue"/>
                <a:ea typeface="Helvetica Neue"/>
                <a:cs typeface="Helvetica Neue"/>
                <a:sym typeface="Helvetica Neue"/>
              </a:rPr>
            </a:br>
            <a:r>
              <a:rPr lang="en-US" sz="11600" b="1" i="0" u="none" strike="noStrike" cap="none" dirty="0">
                <a:solidFill>
                  <a:srgbClr val="000000"/>
                </a:solidFill>
                <a:latin typeface="Helvetica Neue"/>
                <a:ea typeface="Helvetica Neue"/>
                <a:cs typeface="Helvetica Neue"/>
                <a:sym typeface="Helvetica Neue"/>
              </a:rPr>
              <a:t>Accessibility in Data Work</a:t>
            </a:r>
            <a:endParaRPr b="1" dirty="0"/>
          </a:p>
        </p:txBody>
      </p:sp>
      <p:sp>
        <p:nvSpPr>
          <p:cNvPr id="126" name="Google Shape;126;p1"/>
          <p:cNvSpPr txBox="1">
            <a:spLocks noGrp="1"/>
          </p:cNvSpPr>
          <p:nvPr>
            <p:ph type="subTitle" idx="4294967295"/>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0" i="0" u="none" strike="noStrike" cap="none" dirty="0">
                <a:solidFill>
                  <a:schemeClr val="tx1">
                    <a:lumMod val="75000"/>
                  </a:schemeClr>
                </a:solidFill>
                <a:latin typeface="Helvetica Neue"/>
                <a:ea typeface="Helvetica Neue"/>
                <a:cs typeface="Helvetica Neue"/>
                <a:sym typeface="Helvetica Neue"/>
              </a:rPr>
              <a:t>Thinking about data work and people with disabilities.</a:t>
            </a:r>
            <a:endParaRPr dirty="0">
              <a:solidFill>
                <a:schemeClr val="tx1">
                  <a:lumMod val="75000"/>
                </a:schemeClr>
              </a:solidFill>
            </a:endParaRPr>
          </a:p>
        </p:txBody>
      </p:sp>
      <p:sp>
        <p:nvSpPr>
          <p:cNvPr id="127" name="Google Shape;127;p1"/>
          <p:cNvSpPr txBox="1">
            <a:spLocks noGrp="1"/>
          </p:cNvSpPr>
          <p:nvPr>
            <p:ph type="body" idx="3"/>
          </p:nvPr>
        </p:nvSpPr>
        <p:spPr>
          <a:xfrm>
            <a:off x="1201340" y="1064862"/>
            <a:ext cx="9280101" cy="636979"/>
          </a:xfrm>
          <a:prstGeom prst="rect">
            <a:avLst/>
          </a:prstGeom>
          <a:noFill/>
          <a:ln>
            <a:noFill/>
          </a:ln>
        </p:spPr>
        <p:txBody>
          <a:bodyPr spcFirstLastPara="1" wrap="square" lIns="45700" tIns="45700" rIns="45700" bIns="45700" anchor="t" anchorCtr="0">
            <a:normAutofit lnSpcReduction="10000"/>
          </a:bodyPr>
          <a:lstStyle/>
          <a:p>
            <a:pPr marL="0" lvl="0" indent="0" algn="l" rtl="0">
              <a:lnSpc>
                <a:spcPct val="100000"/>
              </a:lnSpc>
              <a:spcBef>
                <a:spcPts val="0"/>
              </a:spcBef>
              <a:spcAft>
                <a:spcPts val="0"/>
              </a:spcAft>
              <a:buClr>
                <a:srgbClr val="5E5E5E"/>
              </a:buClr>
              <a:buSzPts val="3600"/>
              <a:buFont typeface="Helvetica Neue"/>
              <a:buNone/>
            </a:pPr>
            <a:r>
              <a:rPr lang="en-US" sz="3600" dirty="0">
                <a:solidFill>
                  <a:srgbClr val="5E5E5E"/>
                </a:solidFill>
                <a:latin typeface="Helvetica Neue"/>
                <a:ea typeface="Helvetica Neue"/>
                <a:cs typeface="Helvetica Neue"/>
                <a:sym typeface="Helvetica Neue"/>
              </a:rPr>
              <a:t>Invited Talk</a:t>
            </a:r>
            <a:r>
              <a:rPr lang="en-US" sz="3600">
                <a:solidFill>
                  <a:srgbClr val="5E5E5E"/>
                </a:solidFill>
                <a:latin typeface="Helvetica Neue"/>
                <a:ea typeface="Helvetica Neue"/>
                <a:cs typeface="Helvetica Neue"/>
                <a:sym typeface="Helvetica Neue"/>
              </a:rPr>
              <a:t>, UW, </a:t>
            </a:r>
            <a:r>
              <a:rPr lang="en-US" sz="3600" dirty="0">
                <a:solidFill>
                  <a:srgbClr val="5E5E5E"/>
                </a:solidFill>
                <a:latin typeface="Helvetica Neue"/>
                <a:ea typeface="Helvetica Neue"/>
                <a:cs typeface="Helvetica Neue"/>
                <a:sym typeface="Helvetica Neue"/>
              </a:rPr>
              <a:t>Fall 2022</a:t>
            </a:r>
            <a:endParaRPr dirty="0"/>
          </a:p>
        </p:txBody>
      </p:sp>
      <p:sp>
        <p:nvSpPr>
          <p:cNvPr id="3" name="Text Placeholder 2">
            <a:extLst>
              <a:ext uri="{FF2B5EF4-FFF2-40B4-BE49-F238E27FC236}">
                <a16:creationId xmlns:a16="http://schemas.microsoft.com/office/drawing/2014/main" id="{97415772-526D-683E-5753-29BB840D035A}"/>
              </a:ext>
            </a:extLst>
          </p:cNvPr>
          <p:cNvSpPr>
            <a:spLocks noGrp="1"/>
          </p:cNvSpPr>
          <p:nvPr>
            <p:ph type="body" idx="4"/>
          </p:nvPr>
        </p:nvSpPr>
        <p:spPr/>
        <p:txBody>
          <a:bodyPr>
            <a:normAutofit lnSpcReduction="10000"/>
          </a:bodyPr>
          <a:lstStyle/>
          <a:p>
            <a:r>
              <a:rPr lang="en-US" dirty="0">
                <a:solidFill>
                  <a:schemeClr val="tx1">
                    <a:lumMod val="75000"/>
                  </a:schemeClr>
                </a:solidFill>
                <a:hlinkClick r:id="rId3">
                  <a:extLst>
                    <a:ext uri="{A12FA001-AC4F-418D-AE19-62706E023703}">
                      <ahyp:hlinkClr xmlns:ahyp="http://schemas.microsoft.com/office/drawing/2018/hyperlinkcolor" val="tx"/>
                    </a:ext>
                  </a:extLst>
                </a:hlinkClick>
              </a:rPr>
              <a:t>axle-</a:t>
            </a:r>
            <a:r>
              <a:rPr lang="en-US" dirty="0" err="1">
                <a:solidFill>
                  <a:schemeClr val="tx1">
                    <a:lumMod val="75000"/>
                  </a:schemeClr>
                </a:solidFill>
                <a:hlinkClick r:id="rId3">
                  <a:extLst>
                    <a:ext uri="{A12FA001-AC4F-418D-AE19-62706E023703}">
                      <ahyp:hlinkClr xmlns:ahyp="http://schemas.microsoft.com/office/drawing/2018/hyperlinkcolor" val="tx"/>
                    </a:ext>
                  </a:extLst>
                </a:hlinkClick>
              </a:rPr>
              <a:t>lab.com</a:t>
            </a:r>
            <a:endParaRPr lang="en-US" dirty="0">
              <a:solidFill>
                <a:schemeClr val="tx1">
                  <a:lumMod val="75000"/>
                </a:schemeClr>
              </a:solidFill>
            </a:endParaRPr>
          </a:p>
        </p:txBody>
      </p:sp>
      <p:pic>
        <p:nvPicPr>
          <p:cNvPr id="1026" name="Picture 2">
            <a:extLst>
              <a:ext uri="{FF2B5EF4-FFF2-40B4-BE49-F238E27FC236}">
                <a16:creationId xmlns:a16="http://schemas.microsoft.com/office/drawing/2014/main" id="{9AA4593D-4F7B-D5C4-FF2F-6701E8E71F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8572" y="1701841"/>
            <a:ext cx="3810000" cy="3352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0104eaf235_0_17"/>
          <p:cNvSpPr txBox="1">
            <a:spLocks noGrp="1"/>
          </p:cNvSpPr>
          <p:nvPr>
            <p:ph type="title"/>
          </p:nvPr>
        </p:nvSpPr>
        <p:spPr>
          <a:xfrm>
            <a:off x="1206450" y="505712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Accessibility </a:t>
            </a:r>
            <a:r>
              <a:rPr lang="en-US" dirty="0"/>
              <a:t>(some working definitions):</a:t>
            </a:r>
            <a:endParaRPr dirty="0"/>
          </a:p>
        </p:txBody>
      </p:sp>
      <p:sp>
        <p:nvSpPr>
          <p:cNvPr id="166" name="Google Shape;166;g10104eaf235_0_17"/>
          <p:cNvSpPr txBox="1">
            <a:spLocks noGrp="1"/>
          </p:cNvSpPr>
          <p:nvPr>
            <p:ph type="body" idx="2"/>
          </p:nvPr>
        </p:nvSpPr>
        <p:spPr>
          <a:xfrm>
            <a:off x="1206450" y="6197620"/>
            <a:ext cx="21971100" cy="8256000"/>
          </a:xfrm>
          <a:prstGeom prst="rect">
            <a:avLst/>
          </a:prstGeom>
        </p:spPr>
        <p:txBody>
          <a:bodyPr spcFirstLastPara="1" wrap="square" lIns="50800" tIns="50800" rIns="50800" bIns="50800" anchor="t" anchorCtr="0">
            <a:normAutofit/>
          </a:bodyPr>
          <a:lstStyle/>
          <a:p>
            <a:pPr marL="0" lvl="0" indent="0"/>
            <a:r>
              <a:rPr lang="en-US" sz="5500" dirty="0"/>
              <a:t>1. The qualities that make an experience open or usable to all.</a:t>
            </a:r>
          </a:p>
          <a:p>
            <a:pPr marL="0" lvl="0" indent="0"/>
            <a:r>
              <a:rPr lang="en-US" sz="5500" dirty="0"/>
              <a:t>2. The qualities that make an experience open or usable specifically for people with disabilities.</a:t>
            </a:r>
            <a:endParaRPr sz="5500" dirty="0"/>
          </a:p>
        </p:txBody>
      </p:sp>
    </p:spTree>
    <p:extLst>
      <p:ext uri="{BB962C8B-B14F-4D97-AF65-F5344CB8AC3E}">
        <p14:creationId xmlns:p14="http://schemas.microsoft.com/office/powerpoint/2010/main" val="156706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3" name="Picture 2" descr="Document type matters!&#10;HTML has rich info &quot;under the hood&quot; for assistive tech to use">
            <a:extLst>
              <a:ext uri="{FF2B5EF4-FFF2-40B4-BE49-F238E27FC236}">
                <a16:creationId xmlns:a16="http://schemas.microsoft.com/office/drawing/2014/main" id="{9ED576AD-ADFD-A9E2-B72B-3AF1810342C7}"/>
              </a:ext>
            </a:extLst>
          </p:cNvPr>
          <p:cNvPicPr>
            <a:picLocks noChangeAspect="1"/>
          </p:cNvPicPr>
          <p:nvPr/>
        </p:nvPicPr>
        <p:blipFill>
          <a:blip r:embed="rId3"/>
          <a:stretch>
            <a:fillRect/>
          </a:stretch>
        </p:blipFill>
        <p:spPr>
          <a:xfrm>
            <a:off x="1357375" y="2638552"/>
            <a:ext cx="6449671" cy="7493000"/>
          </a:xfrm>
          <a:prstGeom prst="rect">
            <a:avLst/>
          </a:prstGeom>
        </p:spPr>
      </p:pic>
      <p:pic>
        <p:nvPicPr>
          <p:cNvPr id="6" name="Picture 5" descr="Document type matters!&#10;HTML has rich info &quot;under the hood&quot; for assistive tech to use.&#10;&#10;The security of PDF makes this info much more obscure.">
            <a:extLst>
              <a:ext uri="{FF2B5EF4-FFF2-40B4-BE49-F238E27FC236}">
                <a16:creationId xmlns:a16="http://schemas.microsoft.com/office/drawing/2014/main" id="{87912CF5-D6C6-F030-CA3F-5423B1FF4E38}"/>
              </a:ext>
            </a:extLst>
          </p:cNvPr>
          <p:cNvPicPr>
            <a:picLocks noChangeAspect="1"/>
          </p:cNvPicPr>
          <p:nvPr/>
        </p:nvPicPr>
        <p:blipFill>
          <a:blip r:embed="rId4"/>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216122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 name="Picture 3" descr="Text is okay, as long as there is structure and semantics.&#10;&#10;Diagram shows a block of text transformed into a document with headings.">
            <a:extLst>
              <a:ext uri="{FF2B5EF4-FFF2-40B4-BE49-F238E27FC236}">
                <a16:creationId xmlns:a16="http://schemas.microsoft.com/office/drawing/2014/main" id="{114DCD7E-3AC5-6DCD-C432-648D24C38C3B}"/>
              </a:ext>
            </a:extLst>
          </p:cNvPr>
          <p:cNvPicPr>
            <a:picLocks noChangeAspect="1"/>
          </p:cNvPicPr>
          <p:nvPr/>
        </p:nvPicPr>
        <p:blipFill>
          <a:blip r:embed="rId3"/>
          <a:stretch>
            <a:fillRect/>
          </a:stretch>
        </p:blipFill>
        <p:spPr>
          <a:xfrm>
            <a:off x="8184667" y="2638552"/>
            <a:ext cx="8014665" cy="7493001"/>
          </a:xfrm>
          <a:prstGeom prst="rect">
            <a:avLst/>
          </a:prstGeom>
        </p:spPr>
      </p:pic>
      <p:pic>
        <p:nvPicPr>
          <p:cNvPr id="5" name="Picture 4">
            <a:extLst>
              <a:ext uri="{FF2B5EF4-FFF2-40B4-BE49-F238E27FC236}">
                <a16:creationId xmlns:a16="http://schemas.microsoft.com/office/drawing/2014/main" id="{F080FDA5-22E7-3DF9-0ABA-7CDE7A1F77B4}"/>
              </a:ext>
              <a:ext uri="{C183D7F6-B498-43B3-948B-1728B52AA6E4}">
                <adec:decorative xmlns:adec="http://schemas.microsoft.com/office/drawing/2017/decorative" val="1"/>
              </a:ext>
            </a:extLst>
          </p:cNvPr>
          <p:cNvPicPr>
            <a:picLocks noChangeAspect="1"/>
          </p:cNvPicPr>
          <p:nvPr/>
        </p:nvPicPr>
        <p:blipFill>
          <a:blip r:embed="rId4">
            <a:alphaModFix amt="30000"/>
          </a:blip>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1691485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4" name="Picture 3">
            <a:extLst>
              <a:ext uri="{FF2B5EF4-FFF2-40B4-BE49-F238E27FC236}">
                <a16:creationId xmlns:a16="http://schemas.microsoft.com/office/drawing/2014/main" id="{114DCD7E-3AC5-6DCD-C432-648D24C38C3B}"/>
              </a:ext>
              <a:ext uri="{C183D7F6-B498-43B3-948B-1728B52AA6E4}">
                <adec:decorative xmlns:adec="http://schemas.microsoft.com/office/drawing/2017/decorative" val="1"/>
              </a:ext>
            </a:extLst>
          </p:cNvPr>
          <p:cNvPicPr>
            <a:picLocks noChangeAspect="1"/>
          </p:cNvPicPr>
          <p:nvPr/>
        </p:nvPicPr>
        <p:blipFill>
          <a:blip r:embed="rId3">
            <a:alphaModFix amt="30000"/>
          </a:blip>
          <a:stretch>
            <a:fillRect/>
          </a:stretch>
        </p:blipFill>
        <p:spPr>
          <a:xfrm>
            <a:off x="8184668" y="2638551"/>
            <a:ext cx="8014665" cy="7493001"/>
          </a:xfrm>
          <a:prstGeom prst="rect">
            <a:avLst/>
          </a:prstGeom>
        </p:spPr>
      </p:pic>
      <p:pic>
        <p:nvPicPr>
          <p:cNvPr id="5" name="Picture 4" descr="But figures and equations are hard!&#10;&#10;3 data visualizations and a math equation are shown.">
            <a:extLst>
              <a:ext uri="{FF2B5EF4-FFF2-40B4-BE49-F238E27FC236}">
                <a16:creationId xmlns:a16="http://schemas.microsoft.com/office/drawing/2014/main" id="{3981B042-9829-A89C-4329-B4D8CE500B3D}"/>
              </a:ext>
            </a:extLst>
          </p:cNvPr>
          <p:cNvPicPr>
            <a:picLocks noChangeAspect="1"/>
          </p:cNvPicPr>
          <p:nvPr/>
        </p:nvPicPr>
        <p:blipFill>
          <a:blip r:embed="rId4"/>
          <a:stretch>
            <a:fillRect/>
          </a:stretch>
        </p:blipFill>
        <p:spPr>
          <a:xfrm>
            <a:off x="16576956" y="2638551"/>
            <a:ext cx="6449670" cy="7604835"/>
          </a:xfrm>
          <a:prstGeom prst="rect">
            <a:avLst/>
          </a:prstGeom>
        </p:spPr>
      </p:pic>
      <p:pic>
        <p:nvPicPr>
          <p:cNvPr id="6" name="Picture 5">
            <a:extLst>
              <a:ext uri="{FF2B5EF4-FFF2-40B4-BE49-F238E27FC236}">
                <a16:creationId xmlns:a16="http://schemas.microsoft.com/office/drawing/2014/main" id="{BAA88628-EAF8-E741-7F70-8148199DA8E8}"/>
              </a:ext>
              <a:ext uri="{C183D7F6-B498-43B3-948B-1728B52AA6E4}">
                <adec:decorative xmlns:adec="http://schemas.microsoft.com/office/drawing/2017/decorative" val="1"/>
              </a:ext>
            </a:extLst>
          </p:cNvPr>
          <p:cNvPicPr>
            <a:picLocks noChangeAspect="1"/>
          </p:cNvPicPr>
          <p:nvPr/>
        </p:nvPicPr>
        <p:blipFill>
          <a:blip r:embed="rId5">
            <a:alphaModFix amt="30000"/>
          </a:blip>
          <a:stretch>
            <a:fillRect/>
          </a:stretch>
        </p:blipFill>
        <p:spPr>
          <a:xfrm>
            <a:off x="1357374" y="2638552"/>
            <a:ext cx="6449671" cy="7493000"/>
          </a:xfrm>
          <a:prstGeom prst="rect">
            <a:avLst/>
          </a:prstGeom>
        </p:spPr>
      </p:pic>
    </p:spTree>
    <p:extLst>
      <p:ext uri="{BB962C8B-B14F-4D97-AF65-F5344CB8AC3E}">
        <p14:creationId xmlns:p14="http://schemas.microsoft.com/office/powerpoint/2010/main" val="81452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14</a:t>
            </a:fld>
            <a:endParaRPr lang="en-US" sz="1800" dirty="0">
              <a:solidFill>
                <a:srgbClr val="5E5E5E"/>
              </a:solidFill>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15</a:t>
            </a:fld>
            <a:endParaRPr lang="en-US" sz="1800" dirty="0">
              <a:solidFill>
                <a:srgbClr val="5E5E5E"/>
              </a:solidFill>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My 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16</a:t>
            </a:fld>
            <a:endParaRPr lang="en-US" sz="1800" dirty="0">
              <a:solidFill>
                <a:srgbClr val="5E5E5E"/>
              </a:solidFill>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6600" dirty="0"/>
              <a:t>My prior work asks:</a:t>
            </a:r>
            <a:br>
              <a:rPr lang="en-US" sz="10700" dirty="0"/>
            </a:br>
            <a:r>
              <a:rPr lang="en-US" sz="10700" dirty="0"/>
              <a:t>How does someone know when a visualization is inaccessible?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17</a:t>
            </a:fld>
            <a:endParaRPr lang="en-US" sz="1800" dirty="0">
              <a:solidFill>
                <a:srgbClr val="5E5E5E"/>
              </a:solidFill>
            </a:endParaRPr>
          </a:p>
        </p:txBody>
      </p:sp>
    </p:spTree>
    <p:extLst>
      <p:ext uri="{BB962C8B-B14F-4D97-AF65-F5344CB8AC3E}">
        <p14:creationId xmlns:p14="http://schemas.microsoft.com/office/powerpoint/2010/main" val="4152358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Listen to people with disabilities.</a:t>
            </a:r>
            <a:endParaRPr dirty="0"/>
          </a:p>
        </p:txBody>
      </p:sp>
    </p:spTree>
    <p:extLst>
      <p:ext uri="{BB962C8B-B14F-4D97-AF65-F5344CB8AC3E}">
        <p14:creationId xmlns:p14="http://schemas.microsoft.com/office/powerpoint/2010/main" val="203595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7" name="Google Shape;287;g10104eaf235_1_27"/>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914400" lvl="0" indent="-914400" algn="l" rtl="0">
              <a:spcBef>
                <a:spcPts val="1800"/>
              </a:spcBef>
              <a:spcAft>
                <a:spcPts val="0"/>
              </a:spcAft>
              <a:buClr>
                <a:srgbClr val="000000"/>
              </a:buClr>
              <a:buSzPts val="4800"/>
              <a:buFont typeface="Helvetica Neue"/>
              <a:buAutoNum type="arabicPeriod"/>
            </a:pPr>
            <a:r>
              <a:rPr lang="en-US" sz="5500" dirty="0"/>
              <a:t>Actually ask them!</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are already speaking.</a:t>
            </a:r>
          </a:p>
          <a:p>
            <a:pPr marL="914400" lvl="0" indent="-914400" algn="l" rtl="0">
              <a:spcBef>
                <a:spcPts val="1800"/>
              </a:spcBef>
              <a:spcAft>
                <a:spcPts val="0"/>
              </a:spcAft>
              <a:buClr>
                <a:srgbClr val="000000"/>
              </a:buClr>
              <a:buSzPts val="4800"/>
              <a:buFont typeface="Helvetica Neue"/>
              <a:buAutoNum type="arabicPeriod"/>
            </a:pPr>
            <a:r>
              <a:rPr lang="en-US" sz="5500" dirty="0"/>
              <a:t>Find where they have already spoken:</a:t>
            </a:r>
          </a:p>
          <a:p>
            <a:pPr marL="1371600" lvl="1" indent="-914400">
              <a:buSzPts val="4800"/>
              <a:buFont typeface="Arial" panose="020B0604020202020204" pitchFamily="34" charset="0"/>
              <a:buChar char="•"/>
            </a:pPr>
            <a:r>
              <a:rPr lang="en-US" sz="5500" dirty="0"/>
              <a:t>Research</a:t>
            </a:r>
          </a:p>
          <a:p>
            <a:pPr marL="1371600" lvl="1" indent="-914400">
              <a:buSzPts val="4800"/>
              <a:buFont typeface="Arial" panose="020B0604020202020204" pitchFamily="34" charset="0"/>
              <a:buChar char="•"/>
            </a:pPr>
            <a:r>
              <a:rPr lang="en-US" sz="5500" dirty="0"/>
              <a:t>Blog posts</a:t>
            </a:r>
          </a:p>
          <a:p>
            <a:pPr marL="1371600" lvl="1" indent="-914400">
              <a:buSzPts val="4800"/>
              <a:buFont typeface="Arial" panose="020B0604020202020204" pitchFamily="34" charset="0"/>
              <a:buChar char="•"/>
            </a:pPr>
            <a:r>
              <a:rPr lang="en-US" sz="5500" dirty="0"/>
              <a:t>Accessibility standards</a:t>
            </a:r>
            <a:endParaRPr sz="5500" dirty="0"/>
          </a:p>
        </p:txBody>
      </p:sp>
      <p:sp>
        <p:nvSpPr>
          <p:cNvPr id="3" name="Title 2">
            <a:extLst>
              <a:ext uri="{FF2B5EF4-FFF2-40B4-BE49-F238E27FC236}">
                <a16:creationId xmlns:a16="http://schemas.microsoft.com/office/drawing/2014/main" id="{9E12A159-39BF-5AF2-2891-FCCEFABF9581}"/>
              </a:ext>
            </a:extLst>
          </p:cNvPr>
          <p:cNvSpPr>
            <a:spLocks noGrp="1"/>
          </p:cNvSpPr>
          <p:nvPr>
            <p:ph type="title"/>
          </p:nvPr>
        </p:nvSpPr>
        <p:spPr>
          <a:xfrm>
            <a:off x="1206400" y="2815341"/>
            <a:ext cx="21971000" cy="1433163"/>
          </a:xfrm>
        </p:spPr>
        <p:txBody>
          <a:bodyPr>
            <a:normAutofit/>
          </a:bodyPr>
          <a:lstStyle/>
          <a:p>
            <a:r>
              <a:rPr lang="en-US" sz="8800" b="1" dirty="0"/>
              <a:t>There are a lot of ways to listen to PWD:</a:t>
            </a:r>
            <a:endParaRPr lang="en-US" b="1" dirty="0"/>
          </a:p>
        </p:txBody>
      </p:sp>
    </p:spTree>
    <p:extLst>
      <p:ext uri="{BB962C8B-B14F-4D97-AF65-F5344CB8AC3E}">
        <p14:creationId xmlns:p14="http://schemas.microsoft.com/office/powerpoint/2010/main" val="75411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6"/>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sz="8500" b="0" i="0" u="none" strike="noStrike" cap="none" dirty="0">
                <a:solidFill>
                  <a:srgbClr val="000000"/>
                </a:solidFill>
                <a:latin typeface="Helvetica Neue"/>
                <a:ea typeface="Helvetica Neue"/>
                <a:cs typeface="Helvetica Neue"/>
                <a:sym typeface="Helvetica Neue"/>
              </a:rPr>
              <a:t>Who am I?</a:t>
            </a:r>
            <a:br>
              <a:rPr lang="en-US" sz="8500" b="0" i="0" u="none" strike="noStrike" cap="none" dirty="0">
                <a:solidFill>
                  <a:srgbClr val="000000"/>
                </a:solidFill>
                <a:latin typeface="Helvetica Neue"/>
                <a:ea typeface="Helvetica Neue"/>
                <a:cs typeface="Helvetica Neue"/>
                <a:sym typeface="Helvetica Neue"/>
              </a:rPr>
            </a:br>
            <a:r>
              <a:rPr lang="en-US" sz="8500" b="0" i="0" u="none" strike="noStrike" cap="none" dirty="0">
                <a:solidFill>
                  <a:srgbClr val="000000"/>
                </a:solidFill>
                <a:latin typeface="Helvetica Neue"/>
                <a:ea typeface="Helvetica Neue"/>
                <a:cs typeface="Helvetica Neue"/>
                <a:sym typeface="Helvetica Neue"/>
              </a:rPr>
              <a:t>A data visualization + accessibility researcher and engineer</a:t>
            </a:r>
            <a:endParaRPr dirty="0"/>
          </a:p>
        </p:txBody>
      </p:sp>
      <p:sp>
        <p:nvSpPr>
          <p:cNvPr id="135" name="Google Shape;135;p6"/>
          <p:cNvSpPr txBox="1">
            <a:spLocks noGrp="1"/>
          </p:cNvSpPr>
          <p:nvPr>
            <p:ph type="body" idx="2"/>
          </p:nvPr>
        </p:nvSpPr>
        <p:spPr>
          <a:xfrm>
            <a:off x="1206500" y="4475747"/>
            <a:ext cx="21971000" cy="8605252"/>
          </a:xfrm>
          <a:prstGeom prst="rect">
            <a:avLst/>
          </a:prstGeom>
          <a:noFill/>
          <a:ln>
            <a:noFill/>
          </a:ln>
        </p:spPr>
        <p:txBody>
          <a:bodyPr spcFirstLastPara="1" wrap="square" lIns="50800" tIns="50800" rIns="50800" bIns="50800" anchor="t" anchorCtr="0">
            <a:normAutofit/>
          </a:bodyPr>
          <a:lstStyle/>
          <a:p>
            <a:pPr marL="685800" lvl="0" indent="-685800">
              <a:spcBef>
                <a:spcPts val="0"/>
              </a:spcBef>
              <a:spcAft>
                <a:spcPts val="1200"/>
              </a:spcAft>
              <a:buFont typeface="Arial" panose="020B0604020202020204" pitchFamily="34" charset="0"/>
              <a:buChar char="•"/>
            </a:pPr>
            <a:r>
              <a:rPr lang="en-US" b="1" dirty="0"/>
              <a:t>Research</a:t>
            </a:r>
            <a:r>
              <a:rPr lang="en-US" dirty="0"/>
              <a:t>: </a:t>
            </a:r>
            <a:r>
              <a:rPr lang="en-US" dirty="0">
                <a:hlinkClick r:id="rId3"/>
              </a:rPr>
              <a:t>Carnegie Mellon</a:t>
            </a:r>
            <a:r>
              <a:rPr lang="en-US" dirty="0"/>
              <a:t> and </a:t>
            </a:r>
            <a:r>
              <a:rPr lang="en-US" dirty="0">
                <a:hlinkClick r:id="rId4"/>
              </a:rPr>
              <a:t>Apple</a:t>
            </a:r>
            <a:r>
              <a:rPr lang="en-US" dirty="0"/>
              <a:t>.</a:t>
            </a:r>
          </a:p>
          <a:p>
            <a:pPr marL="685800" lvl="0" indent="-685800">
              <a:spcBef>
                <a:spcPts val="0"/>
              </a:spcBef>
              <a:spcAft>
                <a:spcPts val="1200"/>
              </a:spcAft>
              <a:buFont typeface="Arial" panose="020B0604020202020204" pitchFamily="34" charset="0"/>
              <a:buChar char="•"/>
            </a:pPr>
            <a:r>
              <a:rPr lang="en-US" b="1" dirty="0"/>
              <a:t>Organize</a:t>
            </a:r>
            <a:r>
              <a:rPr lang="en-US" dirty="0"/>
              <a:t>: </a:t>
            </a:r>
            <a:r>
              <a:rPr lang="en-US" dirty="0">
                <a:hlinkClick r:id="rId5"/>
              </a:rPr>
              <a:t>DataVizA11y</a:t>
            </a:r>
            <a:r>
              <a:rPr lang="en-US" dirty="0"/>
              <a:t>.</a:t>
            </a:r>
          </a:p>
          <a:p>
            <a:pPr marL="685800" lvl="0" indent="-685800">
              <a:spcBef>
                <a:spcPts val="0"/>
              </a:spcBef>
              <a:spcAft>
                <a:spcPts val="1200"/>
              </a:spcAft>
              <a:buFont typeface="Arial" panose="020B0604020202020204" pitchFamily="34" charset="0"/>
              <a:buChar char="•"/>
            </a:pPr>
            <a:r>
              <a:rPr lang="en-US" b="1" dirty="0"/>
              <a:t>Contribute</a:t>
            </a:r>
            <a:r>
              <a:rPr lang="en-US" dirty="0"/>
              <a:t>: </a:t>
            </a:r>
            <a:r>
              <a:rPr lang="en-US" dirty="0">
                <a:hlinkClick r:id="rId6"/>
              </a:rPr>
              <a:t>W3C’s ARIA Working Group</a:t>
            </a:r>
            <a:r>
              <a:rPr lang="en-US" dirty="0"/>
              <a:t> as an invited expert.</a:t>
            </a:r>
          </a:p>
          <a:p>
            <a:pPr marL="685800" lvl="0" indent="-685800">
              <a:spcBef>
                <a:spcPts val="0"/>
              </a:spcBef>
              <a:spcAft>
                <a:spcPts val="1200"/>
              </a:spcAft>
              <a:buFont typeface="Arial" panose="020B0604020202020204" pitchFamily="34" charset="0"/>
              <a:buChar char="•"/>
            </a:pPr>
            <a:r>
              <a:rPr lang="en-US" b="1" dirty="0"/>
              <a:t>Create</a:t>
            </a:r>
            <a:r>
              <a:rPr lang="en-US" dirty="0"/>
              <a:t>: Tools for </a:t>
            </a:r>
            <a:r>
              <a:rPr lang="en-US" dirty="0">
                <a:hlinkClick r:id="rId7"/>
              </a:rPr>
              <a:t>designers</a:t>
            </a:r>
            <a:r>
              <a:rPr lang="en-US" dirty="0"/>
              <a:t> and </a:t>
            </a:r>
            <a:r>
              <a:rPr lang="en-US" dirty="0">
                <a:hlinkClick r:id="rId8"/>
              </a:rPr>
              <a:t>engineers</a:t>
            </a:r>
            <a:r>
              <a:rPr lang="en-US" dirty="0"/>
              <a:t> who want to make accessible visualizations.</a:t>
            </a:r>
          </a:p>
        </p:txBody>
      </p:sp>
      <p:sp>
        <p:nvSpPr>
          <p:cNvPr id="136" name="Google Shape;136;p6"/>
          <p:cNvSpPr txBox="1">
            <a:spLocks noGrp="1"/>
          </p:cNvSpPr>
          <p:nvPr>
            <p:ph type="sldNum" idx="12"/>
          </p:nvPr>
        </p:nvSpPr>
        <p:spPr>
          <a:xfrm>
            <a:off x="23558552" y="13080999"/>
            <a:ext cx="241403" cy="3746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4590712"/>
            <a:ext cx="14376401"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Slide Number Placeholder 5">
            <a:extLst>
              <a:ext uri="{FF2B5EF4-FFF2-40B4-BE49-F238E27FC236}">
                <a16:creationId xmlns:a16="http://schemas.microsoft.com/office/drawing/2014/main" id="{3874FBFC-20BE-E5A2-139F-FC9A657F3BF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20</a:t>
            </a:fld>
            <a:endParaRPr lang="en-US" sz="1800" dirty="0">
              <a:solidFill>
                <a:srgbClr val="5E5E5E"/>
              </a:solidFill>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21</a:t>
            </a:fld>
            <a:endParaRPr lang="en-US" sz="1800" dirty="0">
              <a:solidFill>
                <a:srgbClr val="5E5E5E"/>
              </a:solidFill>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22</a:t>
            </a:fld>
            <a:endParaRPr lang="en-US" sz="1800" dirty="0">
              <a:solidFill>
                <a:srgbClr val="5E5E5E"/>
              </a:solidFill>
            </a:endParaRPr>
          </a:p>
        </p:txBody>
      </p:sp>
    </p:spTree>
    <p:extLst>
      <p:ext uri="{BB962C8B-B14F-4D97-AF65-F5344CB8AC3E}">
        <p14:creationId xmlns:p14="http://schemas.microsoft.com/office/powerpoint/2010/main" val="38539418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spTree>
    <p:extLst>
      <p:ext uri="{BB962C8B-B14F-4D97-AF65-F5344CB8AC3E}">
        <p14:creationId xmlns:p14="http://schemas.microsoft.com/office/powerpoint/2010/main" val="21239227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spTree>
    <p:extLst>
      <p:ext uri="{BB962C8B-B14F-4D97-AF65-F5344CB8AC3E}">
        <p14:creationId xmlns:p14="http://schemas.microsoft.com/office/powerpoint/2010/main" val="54393317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 name="Text Placeholder 6">
            <a:extLst>
              <a:ext uri="{FF2B5EF4-FFF2-40B4-BE49-F238E27FC236}">
                <a16:creationId xmlns:a16="http://schemas.microsoft.com/office/drawing/2014/main" id="{B04FF58A-413B-2A31-BAC0-C138FF15EC65}"/>
              </a:ext>
            </a:extLst>
          </p:cNvPr>
          <p:cNvSpPr>
            <a:spLocks noGrp="1"/>
          </p:cNvSpPr>
          <p:nvPr>
            <p:ph type="body" sz="quarter" idx="22"/>
          </p:nvPr>
        </p:nvSpPr>
        <p:spPr/>
        <p:txBody>
          <a:bodyPr>
            <a:normAutofit lnSpcReduction="10000"/>
          </a:bodyPr>
          <a:lstStyle/>
          <a:p>
            <a:endParaRPr lang="en-US"/>
          </a:p>
        </p:txBody>
      </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26</a:t>
            </a:fld>
            <a:endParaRPr lang="en-US" sz="1800" dirty="0">
              <a:solidFill>
                <a:srgbClr val="5E5E5E"/>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973C52FA-799B-9BA3-7E0F-669D44E38D6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3</a:t>
            </a:fld>
            <a:endParaRPr lang="en-US" dirty="0"/>
          </a:p>
        </p:txBody>
      </p:sp>
    </p:spTree>
    <p:extLst>
      <p:ext uri="{BB962C8B-B14F-4D97-AF65-F5344CB8AC3E}">
        <p14:creationId xmlns:p14="http://schemas.microsoft.com/office/powerpoint/2010/main" val="211493547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4BB050D-DBF4-224A-308E-B5CFD18CAA3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104eaf235_0_29"/>
          <p:cNvSpPr txBox="1">
            <a:spLocks noGrp="1"/>
          </p:cNvSpPr>
          <p:nvPr>
            <p:ph type="title"/>
          </p:nvPr>
        </p:nvSpPr>
        <p:spPr>
          <a:xfrm>
            <a:off x="1206450" y="5675563"/>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Discuss: </a:t>
            </a:r>
            <a:r>
              <a:rPr lang="en-US" i="1" dirty="0"/>
              <a:t>Why</a:t>
            </a:r>
            <a:r>
              <a:rPr lang="en-US" dirty="0"/>
              <a:t> do people do this work?</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0104eaf235_0_35"/>
          <p:cNvSpPr txBox="1">
            <a:spLocks noGrp="1"/>
          </p:cNvSpPr>
          <p:nvPr>
            <p:ph type="title"/>
          </p:nvPr>
        </p:nvSpPr>
        <p:spPr>
          <a:xfrm>
            <a:off x="1206450" y="130007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1. Access is a human right</a:t>
            </a:r>
            <a:endParaRPr dirty="0"/>
          </a:p>
        </p:txBody>
      </p:sp>
      <p:sp>
        <p:nvSpPr>
          <p:cNvPr id="179" name="Google Shape;179;g10104eaf235_0_35"/>
          <p:cNvSpPr txBox="1">
            <a:spLocks noGrp="1"/>
          </p:cNvSpPr>
          <p:nvPr>
            <p:ph type="body" idx="1"/>
          </p:nvPr>
        </p:nvSpPr>
        <p:spPr>
          <a:xfrm>
            <a:off x="1183250" y="12169100"/>
            <a:ext cx="21971100" cy="934800"/>
          </a:xfrm>
          <a:prstGeom prst="rect">
            <a:avLst/>
          </a:prstGeom>
        </p:spPr>
        <p:txBody>
          <a:bodyPr spcFirstLastPara="1" wrap="square" lIns="45700" tIns="45700" rIns="45700" bIns="45700" anchor="t" anchorCtr="0">
            <a:normAutofit/>
          </a:bodyPr>
          <a:lstStyle/>
          <a:p>
            <a:pPr marL="0" lvl="0" indent="0" algn="l" rtl="0">
              <a:lnSpc>
                <a:spcPct val="80000"/>
              </a:lnSpc>
              <a:spcBef>
                <a:spcPts val="0"/>
              </a:spcBef>
              <a:spcAft>
                <a:spcPts val="0"/>
              </a:spcAft>
              <a:buSzPts val="688"/>
              <a:buNone/>
            </a:pPr>
            <a:r>
              <a:rPr lang="en-US" sz="2937" u="sng" dirty="0">
                <a:solidFill>
                  <a:schemeClr val="hlink"/>
                </a:solidFill>
                <a:hlinkClick r:id="rId3"/>
              </a:rPr>
              <a:t>https://www.un.org/development/desa/disabilities/convention-on-the-rights-of-persons-with-disabilities/article-9-accessibility.html</a:t>
            </a:r>
            <a:endParaRPr sz="2937" dirty="0"/>
          </a:p>
          <a:p>
            <a:pPr marL="0" lvl="0" indent="0" algn="l" rtl="0">
              <a:lnSpc>
                <a:spcPct val="80000"/>
              </a:lnSpc>
              <a:spcBef>
                <a:spcPts val="0"/>
              </a:spcBef>
              <a:spcAft>
                <a:spcPts val="0"/>
              </a:spcAft>
              <a:buSzPts val="688"/>
              <a:buNone/>
            </a:pPr>
            <a:r>
              <a:rPr lang="en-US" sz="2937" u="sng" dirty="0">
                <a:solidFill>
                  <a:schemeClr val="hlink"/>
                </a:solidFill>
                <a:hlinkClick r:id="rId4"/>
              </a:rPr>
              <a:t>https://www.un.org/development/desa/disabilities/convention-on-the-rights-of-persons-with-disabilities/article-10-right-to-life.html</a:t>
            </a:r>
            <a:endParaRPr sz="2937" dirty="0"/>
          </a:p>
        </p:txBody>
      </p:sp>
      <p:sp>
        <p:nvSpPr>
          <p:cNvPr id="180" name="Google Shape;180;g10104eaf235_0_35"/>
          <p:cNvSpPr txBox="1">
            <a:spLocks noGrp="1"/>
          </p:cNvSpPr>
          <p:nvPr>
            <p:ph type="body" idx="2"/>
          </p:nvPr>
        </p:nvSpPr>
        <p:spPr>
          <a:xfrm>
            <a:off x="1183250" y="5151310"/>
            <a:ext cx="11642413" cy="4599654"/>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dirty="0"/>
              <a:t>Accessibility is an internationally recognized human right.</a:t>
            </a:r>
            <a:endParaRPr dirty="0"/>
          </a:p>
          <a:p>
            <a:pPr marL="0" lvl="0" indent="0" algn="l" rtl="0">
              <a:spcBef>
                <a:spcPts val="1800"/>
              </a:spcBef>
              <a:spcAft>
                <a:spcPts val="0"/>
              </a:spcAft>
              <a:buNone/>
            </a:pPr>
            <a:endParaRPr dirty="0"/>
          </a:p>
          <a:p>
            <a:pPr marL="0" lvl="0" indent="0" algn="l" rtl="0">
              <a:spcBef>
                <a:spcPts val="1800"/>
              </a:spcBef>
              <a:spcAft>
                <a:spcPts val="0"/>
              </a:spcAft>
              <a:buNone/>
            </a:pPr>
            <a:r>
              <a:rPr lang="en-US" dirty="0"/>
              <a:t>It is the morally and ethically correct thing to do.</a:t>
            </a:r>
            <a:endParaRPr dirty="0"/>
          </a:p>
        </p:txBody>
      </p:sp>
      <p:pic>
        <p:nvPicPr>
          <p:cNvPr id="181" name="Google Shape;181;g10104eaf235_0_35" title="united nations logo"/>
          <p:cNvPicPr preferRelativeResize="0"/>
          <p:nvPr/>
        </p:nvPicPr>
        <p:blipFill>
          <a:blip r:embed="rId5">
            <a:alphaModFix/>
          </a:blip>
          <a:stretch>
            <a:fillRect/>
          </a:stretch>
        </p:blipFill>
        <p:spPr>
          <a:xfrm>
            <a:off x="13423900" y="3307762"/>
            <a:ext cx="9753600" cy="828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1471146" y="6198935"/>
            <a:ext cx="13544265" cy="131813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2. It is expensive to exclude</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117343390_0_24"/>
          <p:cNvSpPr txBox="1">
            <a:spLocks noGrp="1"/>
          </p:cNvSpPr>
          <p:nvPr>
            <p:ph type="title"/>
          </p:nvPr>
        </p:nvSpPr>
        <p:spPr>
          <a:xfrm>
            <a:off x="831150" y="35339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15</a:t>
            </a:r>
            <a:r>
              <a:rPr lang="en-US" dirty="0"/>
              <a:t>% of time spent on accessibility…</a:t>
            </a:r>
            <a:endParaRPr dirty="0"/>
          </a:p>
        </p:txBody>
      </p:sp>
      <p:grpSp>
        <p:nvGrpSpPr>
          <p:cNvPr id="202" name="Google Shape;202;g10117343390_0_24">
            <a:extLst>
              <a:ext uri="{C183D7F6-B498-43B3-948B-1728B52AA6E4}">
                <adec:decorative xmlns:adec="http://schemas.microsoft.com/office/drawing/2017/decorative" val="1"/>
              </a:ext>
            </a:extLst>
          </p:cNvPr>
          <p:cNvGrpSpPr/>
          <p:nvPr/>
        </p:nvGrpSpPr>
        <p:grpSpPr>
          <a:xfrm>
            <a:off x="1166831" y="5131338"/>
            <a:ext cx="21945874" cy="892811"/>
            <a:chOff x="437575" y="1193318"/>
            <a:chExt cx="8229600" cy="334800"/>
          </a:xfrm>
        </p:grpSpPr>
        <p:sp>
          <p:nvSpPr>
            <p:cNvPr id="203" name="Google Shape;203;g10117343390_0_24"/>
            <p:cNvSpPr/>
            <p:nvPr/>
          </p:nvSpPr>
          <p:spPr>
            <a:xfrm>
              <a:off x="437575" y="1193318"/>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4" name="Google Shape;204;g10117343390_0_24"/>
            <p:cNvSpPr/>
            <p:nvPr/>
          </p:nvSpPr>
          <p:spPr>
            <a:xfrm>
              <a:off x="437575" y="1193318"/>
              <a:ext cx="1354438"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05" name="Google Shape;205;g10117343390_0_24"/>
          <p:cNvSpPr txBox="1">
            <a:spLocks noGrp="1"/>
          </p:cNvSpPr>
          <p:nvPr>
            <p:ph type="title"/>
          </p:nvPr>
        </p:nvSpPr>
        <p:spPr>
          <a:xfrm>
            <a:off x="831150" y="75620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 for </a:t>
            </a:r>
            <a:r>
              <a:rPr lang="en-US" b="1" dirty="0"/>
              <a:t>26</a:t>
            </a:r>
            <a:r>
              <a:rPr lang="en-US" dirty="0"/>
              <a:t>% of all people</a:t>
            </a:r>
            <a:endParaRPr dirty="0"/>
          </a:p>
        </p:txBody>
      </p:sp>
      <p:grpSp>
        <p:nvGrpSpPr>
          <p:cNvPr id="206" name="Google Shape;206;g10117343390_0_24">
            <a:extLst>
              <a:ext uri="{C183D7F6-B498-43B3-948B-1728B52AA6E4}">
                <adec:decorative xmlns:adec="http://schemas.microsoft.com/office/drawing/2017/decorative" val="1"/>
              </a:ext>
            </a:extLst>
          </p:cNvPr>
          <p:cNvGrpSpPr/>
          <p:nvPr/>
        </p:nvGrpSpPr>
        <p:grpSpPr>
          <a:xfrm>
            <a:off x="1166831" y="9159473"/>
            <a:ext cx="21945874" cy="892827"/>
            <a:chOff x="437575" y="2703850"/>
            <a:chExt cx="8229600" cy="334806"/>
          </a:xfrm>
        </p:grpSpPr>
        <p:sp>
          <p:nvSpPr>
            <p:cNvPr id="207" name="Google Shape;207;g10117343390_0_24"/>
            <p:cNvSpPr/>
            <p:nvPr/>
          </p:nvSpPr>
          <p:spPr>
            <a:xfrm>
              <a:off x="437575" y="2703856"/>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8" name="Google Shape;208;g10117343390_0_24"/>
            <p:cNvSpPr/>
            <p:nvPr/>
          </p:nvSpPr>
          <p:spPr>
            <a:xfrm>
              <a:off x="437575" y="2703850"/>
              <a:ext cx="22581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198685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9" name="Google Shape;209;g10117343390_0_24"/>
          <p:cNvSpPr txBox="1">
            <a:spLocks noGrp="1"/>
          </p:cNvSpPr>
          <p:nvPr>
            <p:ph type="title"/>
          </p:nvPr>
        </p:nvSpPr>
        <p:spPr>
          <a:xfrm>
            <a:off x="831150" y="3801979"/>
            <a:ext cx="22721700" cy="2272251"/>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Fixing inaccessibility takes </a:t>
            </a:r>
            <a:r>
              <a:rPr lang="en-US" b="1" dirty="0"/>
              <a:t>1.5 – 10x </a:t>
            </a:r>
            <a:r>
              <a:rPr lang="en-US" dirty="0"/>
              <a:t>more time if done </a:t>
            </a:r>
            <a:r>
              <a:rPr lang="en-US" i="1" dirty="0"/>
              <a:t>after</a:t>
            </a:r>
            <a:r>
              <a:rPr lang="en-US" dirty="0"/>
              <a:t> something is built.</a:t>
            </a:r>
            <a:endParaRPr dirty="0"/>
          </a:p>
        </p:txBody>
      </p:sp>
    </p:spTree>
    <p:extLst>
      <p:ext uri="{BB962C8B-B14F-4D97-AF65-F5344CB8AC3E}">
        <p14:creationId xmlns:p14="http://schemas.microsoft.com/office/powerpoint/2010/main" val="374170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0117343390_0_24"/>
          <p:cNvSpPr txBox="1">
            <a:spLocks noGrp="1"/>
          </p:cNvSpPr>
          <p:nvPr>
            <p:ph type="title"/>
          </p:nvPr>
        </p:nvSpPr>
        <p:spPr>
          <a:xfrm>
            <a:off x="831150" y="35339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Time spent on accessibility during making:</a:t>
            </a:r>
            <a:endParaRPr dirty="0"/>
          </a:p>
        </p:txBody>
      </p:sp>
      <p:grpSp>
        <p:nvGrpSpPr>
          <p:cNvPr id="202" name="Google Shape;202;g10117343390_0_24">
            <a:extLst>
              <a:ext uri="{C183D7F6-B498-43B3-948B-1728B52AA6E4}">
                <adec:decorative xmlns:adec="http://schemas.microsoft.com/office/drawing/2017/decorative" val="1"/>
              </a:ext>
            </a:extLst>
          </p:cNvPr>
          <p:cNvGrpSpPr/>
          <p:nvPr/>
        </p:nvGrpSpPr>
        <p:grpSpPr>
          <a:xfrm>
            <a:off x="1166831" y="5131338"/>
            <a:ext cx="21945874" cy="892811"/>
            <a:chOff x="437575" y="1193318"/>
            <a:chExt cx="8229600" cy="334800"/>
          </a:xfrm>
        </p:grpSpPr>
        <p:sp>
          <p:nvSpPr>
            <p:cNvPr id="203" name="Google Shape;203;g10117343390_0_24"/>
            <p:cNvSpPr/>
            <p:nvPr/>
          </p:nvSpPr>
          <p:spPr>
            <a:xfrm>
              <a:off x="437575" y="1193318"/>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204" name="Google Shape;204;g10117343390_0_24"/>
            <p:cNvSpPr/>
            <p:nvPr/>
          </p:nvSpPr>
          <p:spPr>
            <a:xfrm>
              <a:off x="437575" y="1193318"/>
              <a:ext cx="1354438"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
        <p:nvSpPr>
          <p:cNvPr id="205" name="Google Shape;205;g10117343390_0_24"/>
          <p:cNvSpPr txBox="1">
            <a:spLocks noGrp="1"/>
          </p:cNvSpPr>
          <p:nvPr>
            <p:ph type="title"/>
          </p:nvPr>
        </p:nvSpPr>
        <p:spPr>
          <a:xfrm>
            <a:off x="831150" y="7562016"/>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b="1" dirty="0"/>
              <a:t>Time spent making up for work not done:</a:t>
            </a:r>
            <a:endParaRPr b="1" dirty="0"/>
          </a:p>
        </p:txBody>
      </p:sp>
      <p:grpSp>
        <p:nvGrpSpPr>
          <p:cNvPr id="2" name="Google Shape;210;g10117343390_0_24">
            <a:extLst>
              <a:ext uri="{FF2B5EF4-FFF2-40B4-BE49-F238E27FC236}">
                <a16:creationId xmlns:a16="http://schemas.microsoft.com/office/drawing/2014/main" id="{09E51348-5DCA-EC7C-1140-E4DF678B75E4}"/>
              </a:ext>
              <a:ext uri="{C183D7F6-B498-43B3-948B-1728B52AA6E4}">
                <adec:decorative xmlns:adec="http://schemas.microsoft.com/office/drawing/2017/decorative" val="1"/>
              </a:ext>
            </a:extLst>
          </p:cNvPr>
          <p:cNvGrpSpPr/>
          <p:nvPr/>
        </p:nvGrpSpPr>
        <p:grpSpPr>
          <a:xfrm>
            <a:off x="1166831" y="9089316"/>
            <a:ext cx="21945874" cy="892811"/>
            <a:chOff x="437575" y="4181043"/>
            <a:chExt cx="8229600" cy="334800"/>
          </a:xfrm>
        </p:grpSpPr>
        <p:sp>
          <p:nvSpPr>
            <p:cNvPr id="3" name="Google Shape;211;g10117343390_0_24">
              <a:extLst>
                <a:ext uri="{FF2B5EF4-FFF2-40B4-BE49-F238E27FC236}">
                  <a16:creationId xmlns:a16="http://schemas.microsoft.com/office/drawing/2014/main" id="{F98E6F85-AF26-EFB5-28B8-FEC43FBEF36A}"/>
                </a:ext>
              </a:extLst>
            </p:cNvPr>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4" name="Google Shape;212;g10117343390_0_24">
              <a:extLst>
                <a:ext uri="{FF2B5EF4-FFF2-40B4-BE49-F238E27FC236}">
                  <a16:creationId xmlns:a16="http://schemas.microsoft.com/office/drawing/2014/main" id="{3E5F2E7E-C79F-2664-E4F1-4BBDB9DF79E6}"/>
                </a:ext>
              </a:extLst>
            </p:cNvPr>
            <p:cNvSpPr/>
            <p:nvPr/>
          </p:nvSpPr>
          <p:spPr>
            <a:xfrm>
              <a:off x="437575" y="4181043"/>
              <a:ext cx="82296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grpSp>
        <p:nvGrpSpPr>
          <p:cNvPr id="5" name="Google Shape;210;g10117343390_0_24">
            <a:extLst>
              <a:ext uri="{FF2B5EF4-FFF2-40B4-BE49-F238E27FC236}">
                <a16:creationId xmlns:a16="http://schemas.microsoft.com/office/drawing/2014/main" id="{FF0EDEE1-2F4E-BDF2-C716-E93064043BC9}"/>
              </a:ext>
              <a:ext uri="{C183D7F6-B498-43B3-948B-1728B52AA6E4}">
                <adec:decorative xmlns:adec="http://schemas.microsoft.com/office/drawing/2017/decorative" val="1"/>
              </a:ext>
            </a:extLst>
          </p:cNvPr>
          <p:cNvGrpSpPr/>
          <p:nvPr/>
        </p:nvGrpSpPr>
        <p:grpSpPr>
          <a:xfrm>
            <a:off x="1166831" y="10388729"/>
            <a:ext cx="21945874" cy="892811"/>
            <a:chOff x="437575" y="4181043"/>
            <a:chExt cx="8229600" cy="334800"/>
          </a:xfrm>
        </p:grpSpPr>
        <p:sp>
          <p:nvSpPr>
            <p:cNvPr id="6" name="Google Shape;211;g10117343390_0_24">
              <a:extLst>
                <a:ext uri="{FF2B5EF4-FFF2-40B4-BE49-F238E27FC236}">
                  <a16:creationId xmlns:a16="http://schemas.microsoft.com/office/drawing/2014/main" id="{17D783B0-ED42-BBED-AE61-F9578F4A964E}"/>
                </a:ext>
              </a:extLst>
            </p:cNvPr>
            <p:cNvSpPr/>
            <p:nvPr/>
          </p:nvSpPr>
          <p:spPr>
            <a:xfrm>
              <a:off x="437575" y="4181043"/>
              <a:ext cx="8229600" cy="33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7" name="Google Shape;212;g10117343390_0_24">
              <a:extLst>
                <a:ext uri="{FF2B5EF4-FFF2-40B4-BE49-F238E27FC236}">
                  <a16:creationId xmlns:a16="http://schemas.microsoft.com/office/drawing/2014/main" id="{5D18997E-85FF-1486-4E02-EE87CF607AB0}"/>
                </a:ext>
              </a:extLst>
            </p:cNvPr>
            <p:cNvSpPr/>
            <p:nvPr/>
          </p:nvSpPr>
          <p:spPr>
            <a:xfrm>
              <a:off x="437575" y="4181043"/>
              <a:ext cx="4114800" cy="334800"/>
            </a:xfrm>
            <a:prstGeom prst="rect">
              <a:avLst/>
            </a:prstGeom>
            <a:solidFill>
              <a:schemeClr val="dk2"/>
            </a:solidFill>
            <a:ln w="9525" cap="flat" cmpd="sng">
              <a:solidFill>
                <a:srgbClr val="434343"/>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03006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117343390_0_11"/>
          <p:cNvSpPr txBox="1">
            <a:spLocks noGrp="1"/>
          </p:cNvSpPr>
          <p:nvPr>
            <p:ph type="title"/>
          </p:nvPr>
        </p:nvSpPr>
        <p:spPr>
          <a:xfrm>
            <a:off x="1206450" y="5227049"/>
            <a:ext cx="12846434" cy="3261901"/>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3. “Design for One, Extend to All” is better design work</a:t>
            </a:r>
            <a:endParaRPr dirty="0"/>
          </a:p>
        </p:txBody>
      </p:sp>
      <p:sp>
        <p:nvSpPr>
          <p:cNvPr id="194" name="Google Shape;194;g10117343390_0_11"/>
          <p:cNvSpPr txBox="1">
            <a:spLocks noGrp="1"/>
          </p:cNvSpPr>
          <p:nvPr>
            <p:ph type="body" idx="1"/>
          </p:nvPr>
        </p:nvSpPr>
        <p:spPr>
          <a:xfrm>
            <a:off x="683775" y="11790947"/>
            <a:ext cx="14676865" cy="1385631"/>
          </a:xfrm>
          <a:prstGeom prst="rect">
            <a:avLst/>
          </a:prstGeom>
        </p:spPr>
        <p:txBody>
          <a:bodyPr spcFirstLastPara="1" wrap="square" lIns="45700" tIns="45700" rIns="45700" bIns="45700" anchor="t" anchorCtr="0">
            <a:normAutofit fontScale="62500" lnSpcReduction="20000"/>
          </a:bodyPr>
          <a:lstStyle/>
          <a:p>
            <a:pPr marL="0" lvl="0" indent="0" algn="l" rtl="0">
              <a:spcBef>
                <a:spcPts val="0"/>
              </a:spcBef>
              <a:spcAft>
                <a:spcPts val="0"/>
              </a:spcAft>
              <a:buNone/>
            </a:pPr>
            <a:r>
              <a:rPr lang="en-US" dirty="0"/>
              <a:t>Microsoft’s Inclusive Design 101 Toolkit: </a:t>
            </a:r>
            <a:r>
              <a:rPr lang="en-US" u="sng" dirty="0">
                <a:solidFill>
                  <a:schemeClr val="hlink"/>
                </a:solidFill>
                <a:hlinkClick r:id="rId3"/>
              </a:rPr>
              <a:t>https://download.microsoft.com/download/b/0/d/b0d4bf87-09ce-4417-8f28-d60703d672ed/inclusive_toolkit_manual_final.pdf</a:t>
            </a:r>
            <a:endParaRPr dirty="0"/>
          </a:p>
        </p:txBody>
      </p:sp>
      <p:pic>
        <p:nvPicPr>
          <p:cNvPr id="196" name="Google Shape;196;g10117343390_0_11" descr="Disability can be Permanent, Temporary, or Situational and can affect someone's ability to Touch, See, Hear, or Speak." title="Types of disability"/>
          <p:cNvPicPr preferRelativeResize="0"/>
          <p:nvPr/>
        </p:nvPicPr>
        <p:blipFill>
          <a:blip r:embed="rId4">
            <a:alphaModFix/>
          </a:blip>
          <a:stretch>
            <a:fillRect/>
          </a:stretch>
        </p:blipFill>
        <p:spPr>
          <a:xfrm>
            <a:off x="15360640" y="477532"/>
            <a:ext cx="7816910" cy="12699046"/>
          </a:xfrm>
          <a:prstGeom prst="rect">
            <a:avLst/>
          </a:prstGeom>
          <a:noFill/>
          <a:ln>
            <a:noFill/>
          </a:ln>
        </p:spPr>
      </p:pic>
    </p:spTree>
    <p:extLst>
      <p:ext uri="{BB962C8B-B14F-4D97-AF65-F5344CB8AC3E}">
        <p14:creationId xmlns:p14="http://schemas.microsoft.com/office/powerpoint/2010/main" val="83700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Why do we do science?</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4</a:t>
            </a:fld>
            <a:endParaRPr lang="en-US" dirty="0"/>
          </a:p>
        </p:txBody>
      </p:sp>
    </p:spTree>
    <p:extLst>
      <p:ext uri="{BB962C8B-B14F-4D97-AF65-F5344CB8AC3E}">
        <p14:creationId xmlns:p14="http://schemas.microsoft.com/office/powerpoint/2010/main" val="42724733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44</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Knowledge</a:t>
            </a:r>
            <a:endParaRPr sz="5500" b="1"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Created Things (now)</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4933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575549" y="2533298"/>
            <a:ext cx="12247815"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77500" lnSpcReduction="2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Chartability seeks to add knowledge as a tool to motivate practitioner behavior. </a:t>
            </a:r>
          </a:p>
        </p:txBody>
      </p:sp>
      <p:sp>
        <p:nvSpPr>
          <p:cNvPr id="3" name="Slide Number Placeholder 5">
            <a:extLst>
              <a:ext uri="{FF2B5EF4-FFF2-40B4-BE49-F238E27FC236}">
                <a16:creationId xmlns:a16="http://schemas.microsoft.com/office/drawing/2014/main" id="{A12FC13D-BCDB-C2CF-5784-5253995AAB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Tree>
    <p:extLst>
      <p:ext uri="{BB962C8B-B14F-4D97-AF65-F5344CB8AC3E}">
        <p14:creationId xmlns:p14="http://schemas.microsoft.com/office/powerpoint/2010/main" val="321454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Where do we put our scientific findings?</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5</a:t>
            </a:fld>
            <a:endParaRPr lang="en-US" dirty="0"/>
          </a:p>
        </p:txBody>
      </p:sp>
    </p:spTree>
    <p:extLst>
      <p:ext uri="{BB962C8B-B14F-4D97-AF65-F5344CB8AC3E}">
        <p14:creationId xmlns:p14="http://schemas.microsoft.com/office/powerpoint/2010/main" val="327043794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0104eaf235_0_47"/>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What is an inaccessible experience like?</a:t>
            </a:r>
            <a:endParaRPr/>
          </a:p>
        </p:txBody>
      </p:sp>
      <p:sp>
        <p:nvSpPr>
          <p:cNvPr id="250" name="Google Shape;250;g10104eaf235_0_47"/>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lgn="l" rtl="0">
              <a:spcBef>
                <a:spcPts val="0"/>
              </a:spcBef>
              <a:spcAft>
                <a:spcPts val="0"/>
              </a:spcAft>
              <a:buNone/>
            </a:pPr>
            <a:r>
              <a:rPr lang="en-US"/>
              <a:t>Credit: Sarah Fossheim </a:t>
            </a:r>
            <a:r>
              <a:rPr lang="en-US" u="sng">
                <a:solidFill>
                  <a:schemeClr val="hlink"/>
                </a:solidFill>
                <a:hlinkClick r:id="rId3"/>
              </a:rPr>
              <a:t>on twitter</a:t>
            </a:r>
            <a:endParaRPr/>
          </a:p>
        </p:txBody>
      </p:sp>
      <p:pic>
        <p:nvPicPr>
          <p:cNvPr id="251" name="Google Shape;251;g10104eaf235_0_47" title="Link to screen reader video">
            <a:hlinkClick r:id="rId3"/>
          </p:cNvPr>
          <p:cNvPicPr preferRelativeResize="0"/>
          <p:nvPr/>
        </p:nvPicPr>
        <p:blipFill>
          <a:blip r:embed="rId4">
            <a:alphaModFix/>
          </a:blip>
          <a:stretch>
            <a:fillRect/>
          </a:stretch>
        </p:blipFill>
        <p:spPr>
          <a:xfrm>
            <a:off x="4989695" y="4227600"/>
            <a:ext cx="14404612" cy="8256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0104eaf235_1_0"/>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Explore: An interactive bar chart</a:t>
            </a:r>
            <a:endParaRPr dirty="0"/>
          </a:p>
        </p:txBody>
      </p:sp>
      <p:sp>
        <p:nvSpPr>
          <p:cNvPr id="264" name="Google Shape;264;g10104eaf235_1_0"/>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a:bodyPr>
          <a:lstStyle/>
          <a:p>
            <a:pPr marL="0" lvl="0" indent="0"/>
            <a:r>
              <a:rPr lang="en-US" u="sng" dirty="0">
                <a:solidFill>
                  <a:schemeClr val="hlink"/>
                </a:solidFill>
              </a:rPr>
              <a:t>https://</a:t>
            </a:r>
            <a:r>
              <a:rPr lang="en-US" u="sng" dirty="0" err="1">
                <a:solidFill>
                  <a:schemeClr val="hlink"/>
                </a:solidFill>
              </a:rPr>
              <a:t>frankelavsky.github.io</a:t>
            </a:r>
            <a:r>
              <a:rPr lang="en-US" u="sng" dirty="0">
                <a:solidFill>
                  <a:schemeClr val="hlink"/>
                </a:solidFill>
              </a:rPr>
              <a:t>/</a:t>
            </a:r>
            <a:r>
              <a:rPr lang="en-US" u="sng" dirty="0" err="1">
                <a:solidFill>
                  <a:schemeClr val="hlink"/>
                </a:solidFill>
              </a:rPr>
              <a:t>assessing_chart_interactivity</a:t>
            </a:r>
            <a:r>
              <a:rPr lang="en-US" u="sng" dirty="0">
                <a:solidFill>
                  <a:schemeClr val="hlink"/>
                </a:solidFill>
              </a:rPr>
              <a:t>/</a:t>
            </a:r>
            <a:endParaRPr dirty="0"/>
          </a:p>
        </p:txBody>
      </p:sp>
      <p:pic>
        <p:nvPicPr>
          <p:cNvPr id="2" name="Picture 1" descr="A line chart titled Product AC is trending up, Product AB is tanking">
            <a:extLst>
              <a:ext uri="{FF2B5EF4-FFF2-40B4-BE49-F238E27FC236}">
                <a16:creationId xmlns:a16="http://schemas.microsoft.com/office/drawing/2014/main" id="{9629BFCC-F7B5-B2E9-F23A-62F03EACAA30}"/>
              </a:ext>
            </a:extLst>
          </p:cNvPr>
          <p:cNvPicPr>
            <a:picLocks noChangeAspect="1"/>
          </p:cNvPicPr>
          <p:nvPr/>
        </p:nvPicPr>
        <p:blipFill>
          <a:blip r:embed="rId3"/>
          <a:stretch>
            <a:fillRect/>
          </a:stretch>
        </p:blipFill>
        <p:spPr>
          <a:xfrm>
            <a:off x="5299576" y="3589493"/>
            <a:ext cx="13784847" cy="96311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0104eaf235_1_14"/>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Discuss!</a:t>
            </a:r>
            <a:endParaRPr/>
          </a:p>
        </p:txBody>
      </p:sp>
      <p:sp>
        <p:nvSpPr>
          <p:cNvPr id="279" name="Google Shape;279;g10104eaf235_1_14"/>
          <p:cNvSpPr txBox="1">
            <a:spLocks noGrp="1"/>
          </p:cNvSpPr>
          <p:nvPr>
            <p:ph type="body" idx="1"/>
          </p:nvPr>
        </p:nvSpPr>
        <p:spPr>
          <a:xfrm>
            <a:off x="1206500" y="2372962"/>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endParaRPr/>
          </a:p>
        </p:txBody>
      </p:sp>
      <p:sp>
        <p:nvSpPr>
          <p:cNvPr id="280" name="Google Shape;280;g10104eaf235_1_14"/>
          <p:cNvSpPr txBox="1">
            <a:spLocks noGrp="1"/>
          </p:cNvSpPr>
          <p:nvPr>
            <p:ph type="body" idx="2"/>
          </p:nvPr>
        </p:nvSpPr>
        <p:spPr>
          <a:xfrm>
            <a:off x="1206500" y="4248504"/>
            <a:ext cx="21971100" cy="82560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sz="5500" dirty="0"/>
              <a:t>What was it like to listen to a screen reader?</a:t>
            </a:r>
            <a:endParaRPr sz="5500" dirty="0"/>
          </a:p>
          <a:p>
            <a:pPr marL="0" lvl="0" indent="0" algn="l" rtl="0">
              <a:spcBef>
                <a:spcPts val="1800"/>
              </a:spcBef>
              <a:spcAft>
                <a:spcPts val="0"/>
              </a:spcAft>
              <a:buNone/>
            </a:pPr>
            <a:r>
              <a:rPr lang="en-US" sz="5500" dirty="0"/>
              <a:t>What are some differences between the chart and the “inaccessible” version?</a:t>
            </a:r>
            <a:endParaRPr sz="5500" dirty="0"/>
          </a:p>
          <a:p>
            <a:pPr marL="0" lvl="0" indent="0" algn="l" rtl="0">
              <a:spcBef>
                <a:spcPts val="1800"/>
              </a:spcBef>
              <a:spcAft>
                <a:spcPts val="0"/>
              </a:spcAft>
              <a:buNone/>
            </a:pPr>
            <a:r>
              <a:rPr lang="en-US" sz="5500" dirty="0"/>
              <a:t>Why did one chart work and another not work?</a:t>
            </a:r>
            <a:endParaRPr sz="5500" dirty="0"/>
          </a:p>
          <a:p>
            <a:pPr marL="0" lvl="0" indent="0" algn="l" rtl="0">
              <a:spcBef>
                <a:spcPts val="1800"/>
              </a:spcBef>
              <a:spcAft>
                <a:spcPts val="0"/>
              </a:spcAft>
              <a:buNone/>
            </a:pPr>
            <a:endParaRPr sz="55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3" name="Slide Number Placeholder 5">
            <a:extLst>
              <a:ext uri="{FF2B5EF4-FFF2-40B4-BE49-F238E27FC236}">
                <a16:creationId xmlns:a16="http://schemas.microsoft.com/office/drawing/2014/main" id="{9DED6266-E6F8-B2C1-7C03-06021DB0882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Tree>
    <p:extLst>
      <p:ext uri="{BB962C8B-B14F-4D97-AF65-F5344CB8AC3E}">
        <p14:creationId xmlns:p14="http://schemas.microsoft.com/office/powerpoint/2010/main" val="54854451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BA1ED9A4-2C15-78A3-F93E-B5735484E7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4131237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Every area of disability affects data visualization work.</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91A976D2-7542-34D3-6A35-B156B55106D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Tree>
    <p:extLst>
      <p:ext uri="{BB962C8B-B14F-4D97-AF65-F5344CB8AC3E}">
        <p14:creationId xmlns:p14="http://schemas.microsoft.com/office/powerpoint/2010/main" val="520532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current work:</a:t>
            </a:r>
          </a:p>
          <a:p>
            <a:pPr algn="l"/>
            <a:r>
              <a:rPr lang="en-US" dirty="0">
                <a:latin typeface="+mj-lt"/>
                <a:ea typeface="Helvetica Neue" panose="02000503000000020004" pitchFamily="2" charset="0"/>
                <a:cs typeface="Helvetica Neue" panose="02000503000000020004" pitchFamily="2" charset="0"/>
              </a:rPr>
              <a:t>How do technical design materials influence practitioner behavior?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spTree>
    <p:extLst>
      <p:ext uri="{BB962C8B-B14F-4D97-AF65-F5344CB8AC3E}">
        <p14:creationId xmlns:p14="http://schemas.microsoft.com/office/powerpoint/2010/main" val="309815138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1207689" y="2139308"/>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426429" y="5272950"/>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tools and materials that produce inaccessible outcomes?</a:t>
            </a:r>
          </a:p>
        </p:txBody>
      </p:sp>
      <p:sp>
        <p:nvSpPr>
          <p:cNvPr id="2" name="Slide Number Placeholder 5">
            <a:extLst>
              <a:ext uri="{FF2B5EF4-FFF2-40B4-BE49-F238E27FC236}">
                <a16:creationId xmlns:a16="http://schemas.microsoft.com/office/drawing/2014/main" id="{5B9EFF36-D3AE-86FF-6E1A-087B28C4BD1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spTree>
    <p:extLst>
      <p:ext uri="{BB962C8B-B14F-4D97-AF65-F5344CB8AC3E}">
        <p14:creationId xmlns:p14="http://schemas.microsoft.com/office/powerpoint/2010/main" val="285198825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9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Can tools shape how practitioners imagine the potential of their work</a:t>
            </a:r>
            <a:r>
              <a:rPr lang="en-US" sz="9600" b="1"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spTree>
    <p:extLst>
      <p:ext uri="{BB962C8B-B14F-4D97-AF65-F5344CB8AC3E}">
        <p14:creationId xmlns:p14="http://schemas.microsoft.com/office/powerpoint/2010/main" val="175975216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6600" dirty="0">
                <a:latin typeface="Helvetica Neue" panose="02000503000000020004" pitchFamily="2" charset="0"/>
                <a:ea typeface="Helvetica Neue" panose="02000503000000020004" pitchFamily="2" charset="0"/>
                <a:cs typeface="Helvetica Neue" panose="02000503000000020004" pitchFamily="2" charset="0"/>
              </a:rPr>
              <a:t>Working conjecture:</a:t>
            </a:r>
            <a:endParaRPr lang="en-US" sz="9600" dirty="0">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9600" dirty="0">
                <a:latin typeface="Helvetica Neue" panose="02000503000000020004" pitchFamily="2" charset="0"/>
                <a:ea typeface="Helvetica Neue" panose="02000503000000020004" pitchFamily="2" charset="0"/>
                <a:cs typeface="Helvetica Neue" panose="02000503000000020004" pitchFamily="2" charset="0"/>
              </a:rPr>
              <a:t>Better tools and materials can broaden who is included as a creator, author, designer, and engineer.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Tree>
    <p:extLst>
      <p:ext uri="{BB962C8B-B14F-4D97-AF65-F5344CB8AC3E}">
        <p14:creationId xmlns:p14="http://schemas.microsoft.com/office/powerpoint/2010/main" val="27376440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6165342"/>
            <a:ext cx="21971000" cy="1385316"/>
          </a:xfrm>
        </p:spPr>
        <p:txBody>
          <a:bodyPr>
            <a:normAutofit/>
          </a:bodyPr>
          <a:lstStyle/>
          <a:p>
            <a:r>
              <a:rPr lang="en-US" sz="8800" dirty="0"/>
              <a:t>Who can access the science that we do?</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6</a:t>
            </a:fld>
            <a:endParaRPr lang="en-US" dirty="0"/>
          </a:p>
        </p:txBody>
      </p:sp>
    </p:spTree>
    <p:extLst>
      <p:ext uri="{BB962C8B-B14F-4D97-AF65-F5344CB8AC3E}">
        <p14:creationId xmlns:p14="http://schemas.microsoft.com/office/powerpoint/2010/main" val="408156792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10104eaf235_1_75"/>
          <p:cNvSpPr txBox="1">
            <a:spLocks noGrp="1"/>
          </p:cNvSpPr>
          <p:nvPr>
            <p:ph type="title"/>
          </p:nvPr>
        </p:nvSpPr>
        <p:spPr>
          <a:xfrm>
            <a:off x="772800" y="4376488"/>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Q/A</a:t>
            </a:r>
            <a:endParaRPr/>
          </a:p>
        </p:txBody>
      </p:sp>
      <p:sp>
        <p:nvSpPr>
          <p:cNvPr id="613" name="Google Shape;613;g10104eaf235_1_75"/>
          <p:cNvSpPr txBox="1">
            <a:spLocks noGrp="1"/>
          </p:cNvSpPr>
          <p:nvPr>
            <p:ph type="body" idx="1"/>
          </p:nvPr>
        </p:nvSpPr>
        <p:spPr>
          <a:xfrm>
            <a:off x="772800" y="5669912"/>
            <a:ext cx="22838400" cy="5760087"/>
          </a:xfrm>
          <a:prstGeom prst="rect">
            <a:avLst/>
          </a:prstGeom>
        </p:spPr>
        <p:txBody>
          <a:bodyPr spcFirstLastPara="1" wrap="square" lIns="45700" tIns="45700" rIns="45700" bIns="45700" anchor="t" anchorCtr="0">
            <a:normAutofit/>
          </a:bodyPr>
          <a:lstStyle/>
          <a:p>
            <a:pPr marL="0" lvl="0" indent="0" algn="l" rtl="0">
              <a:spcBef>
                <a:spcPts val="1800"/>
              </a:spcBef>
              <a:spcAft>
                <a:spcPts val="0"/>
              </a:spcAft>
              <a:buNone/>
            </a:pPr>
            <a:r>
              <a:rPr lang="en-US" dirty="0"/>
              <a:t>Happy to answer questions about </a:t>
            </a:r>
            <a:r>
              <a:rPr lang="en-US" b="1" dirty="0"/>
              <a:t>how to do this work professionally</a:t>
            </a:r>
            <a:r>
              <a:rPr lang="en-US" dirty="0"/>
              <a:t> (design, engineering, research, education) </a:t>
            </a:r>
          </a:p>
          <a:p>
            <a:pPr marL="0" lvl="0" indent="0" algn="l" rtl="0">
              <a:spcBef>
                <a:spcPts val="1800"/>
              </a:spcBef>
              <a:spcAft>
                <a:spcPts val="0"/>
              </a:spcAft>
              <a:buNone/>
            </a:pPr>
            <a:endParaRPr dirty="0"/>
          </a:p>
          <a:p>
            <a:pPr marL="0" lvl="0" indent="0" algn="l" rtl="0">
              <a:spcBef>
                <a:spcPts val="1800"/>
              </a:spcBef>
              <a:spcAft>
                <a:spcPts val="0"/>
              </a:spcAft>
              <a:buNone/>
            </a:pPr>
            <a:r>
              <a:rPr lang="en-US" dirty="0"/>
              <a:t>as well as any questions about </a:t>
            </a:r>
            <a:r>
              <a:rPr lang="en-US" b="1" dirty="0"/>
              <a:t>data visualization and accessibility more broadly</a:t>
            </a:r>
            <a:r>
              <a:rPr lang="en-US" dirty="0"/>
              <a:t> (including tools, challenges, what lies in the future)</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10117343390_0_389"/>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a:t>Resources</a:t>
            </a:r>
            <a:endParaRPr/>
          </a:p>
        </p:txBody>
      </p:sp>
      <p:sp>
        <p:nvSpPr>
          <p:cNvPr id="619" name="Google Shape;619;g10117343390_0_389"/>
          <p:cNvSpPr txBox="1">
            <a:spLocks noGrp="1"/>
          </p:cNvSpPr>
          <p:nvPr>
            <p:ph type="body" idx="1"/>
          </p:nvPr>
        </p:nvSpPr>
        <p:spPr>
          <a:xfrm>
            <a:off x="1206500" y="2372962"/>
            <a:ext cx="21971100" cy="93480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endParaRPr sz="5500">
              <a:latin typeface="Helvetica Neue"/>
              <a:ea typeface="Helvetica Neue"/>
              <a:cs typeface="Helvetica Neue"/>
              <a:sym typeface="Helvetica Neue"/>
            </a:endParaRPr>
          </a:p>
        </p:txBody>
      </p:sp>
      <p:sp>
        <p:nvSpPr>
          <p:cNvPr id="620" name="Google Shape;620;g10117343390_0_389"/>
          <p:cNvSpPr txBox="1">
            <a:spLocks noGrp="1"/>
          </p:cNvSpPr>
          <p:nvPr>
            <p:ph type="body" idx="2"/>
          </p:nvPr>
        </p:nvSpPr>
        <p:spPr>
          <a:xfrm>
            <a:off x="1206500" y="4248504"/>
            <a:ext cx="21971100" cy="8256000"/>
          </a:xfrm>
          <a:prstGeom prst="rect">
            <a:avLst/>
          </a:prstGeom>
          <a:noFill/>
          <a:ln>
            <a:noFill/>
          </a:ln>
        </p:spPr>
        <p:txBody>
          <a:bodyPr spcFirstLastPara="1" wrap="square" lIns="50800" tIns="50800" rIns="50800" bIns="50800" anchor="t" anchorCtr="0">
            <a:normAutofit/>
          </a:bodyPr>
          <a:lstStyle/>
          <a:p>
            <a:pPr marL="0" lvl="0" indent="0" algn="l" rtl="0">
              <a:lnSpc>
                <a:spcPct val="100000"/>
              </a:lnSpc>
              <a:spcBef>
                <a:spcPts val="0"/>
              </a:spcBef>
              <a:spcAft>
                <a:spcPts val="0"/>
              </a:spcAft>
              <a:buNone/>
            </a:pPr>
            <a:r>
              <a:rPr lang="en-US" dirty="0"/>
              <a:t>A </a:t>
            </a:r>
            <a:r>
              <a:rPr lang="en-US" u="sng" dirty="0">
                <a:solidFill>
                  <a:schemeClr val="hlink"/>
                </a:solidFill>
                <a:hlinkClick r:id="rId3"/>
              </a:rPr>
              <a:t>resources repository</a:t>
            </a:r>
            <a:r>
              <a:rPr lang="en-US" dirty="0"/>
              <a:t>! </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My twitter (@</a:t>
            </a:r>
            <a:r>
              <a:rPr lang="en-US" u="sng" dirty="0">
                <a:solidFill>
                  <a:schemeClr val="hlink"/>
                </a:solidFill>
                <a:hlinkClick r:id="rId4"/>
              </a:rPr>
              <a:t>FrankElavsky</a:t>
            </a:r>
            <a:r>
              <a:rPr lang="en-US" dirty="0"/>
              <a:t>)</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u="sng" dirty="0">
                <a:solidFill>
                  <a:schemeClr val="hlink"/>
                </a:solidFill>
                <a:hlinkClick r:id="rId5"/>
              </a:rPr>
              <a:t>Chartability</a:t>
            </a:r>
            <a:endParaRPr dirty="0"/>
          </a:p>
          <a:p>
            <a:pPr marL="0" lvl="0" indent="0" algn="l" rtl="0">
              <a:lnSpc>
                <a:spcPct val="100000"/>
              </a:lnSpc>
              <a:spcBef>
                <a:spcPts val="0"/>
              </a:spcBef>
              <a:spcAft>
                <a:spcPts val="0"/>
              </a:spcAft>
              <a:buNone/>
            </a:pPr>
            <a:endParaRPr lang="en-US" dirty="0"/>
          </a:p>
        </p:txBody>
      </p:sp>
      <p:sp>
        <p:nvSpPr>
          <p:cNvPr id="621" name="Google Shape;621;g10117343390_0_389"/>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0104eaf235_1_27"/>
          <p:cNvSpPr txBox="1">
            <a:spLocks noGrp="1"/>
          </p:cNvSpPr>
          <p:nvPr>
            <p:ph type="title"/>
          </p:nvPr>
        </p:nvSpPr>
        <p:spPr>
          <a:xfrm>
            <a:off x="1206450" y="6141450"/>
            <a:ext cx="21971100" cy="143310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dirty="0"/>
              <a:t>Consider the following section as a great guide for you to refer to later!</a:t>
            </a:r>
            <a:br>
              <a:rPr lang="en-US" dirty="0"/>
            </a:br>
            <a:r>
              <a:rPr lang="en-US" dirty="0"/>
              <a:t>(We don’t have time to go over all of it today.)</a:t>
            </a:r>
            <a:endParaRPr dirty="0"/>
          </a:p>
        </p:txBody>
      </p:sp>
    </p:spTree>
    <p:extLst>
      <p:ext uri="{BB962C8B-B14F-4D97-AF65-F5344CB8AC3E}">
        <p14:creationId xmlns:p14="http://schemas.microsoft.com/office/powerpoint/2010/main" val="1167617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10104eaf235_1_39"/>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a:t>
            </a:r>
            <a:endParaRPr/>
          </a:p>
        </p:txBody>
      </p:sp>
      <p:sp>
        <p:nvSpPr>
          <p:cNvPr id="300" name="Google Shape;300;g10104eaf235_1_39"/>
          <p:cNvSpPr txBox="1">
            <a:spLocks noGrp="1"/>
          </p:cNvSpPr>
          <p:nvPr>
            <p:ph type="body" idx="1"/>
          </p:nvPr>
        </p:nvSpPr>
        <p:spPr>
          <a:xfrm>
            <a:off x="1206450" y="7037333"/>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perceive this in multiple ways? Is each way easy?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0117343390_0_25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Checklist:</a:t>
            </a:r>
            <a:endParaRPr/>
          </a:p>
        </p:txBody>
      </p:sp>
      <p:sp>
        <p:nvSpPr>
          <p:cNvPr id="306" name="Google Shape;306;g10117343390_0_25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High Contrast</a:t>
            </a:r>
            <a:endParaRPr dirty="0"/>
          </a:p>
          <a:p>
            <a:pPr marL="914400" lvl="0" indent="-577850" algn="l" rtl="0">
              <a:spcBef>
                <a:spcPts val="0"/>
              </a:spcBef>
              <a:spcAft>
                <a:spcPts val="0"/>
              </a:spcAft>
              <a:buSzPts val="5500"/>
              <a:buAutoNum type="arabicPeriod"/>
            </a:pPr>
            <a:r>
              <a:rPr lang="en-US" dirty="0"/>
              <a:t> CVD-Safe + Redundant Encoding</a:t>
            </a:r>
            <a:endParaRPr dirty="0"/>
          </a:p>
          <a:p>
            <a:pPr marL="914400" lvl="0" indent="-577850" algn="l" rtl="0">
              <a:spcBef>
                <a:spcPts val="0"/>
              </a:spcBef>
              <a:spcAft>
                <a:spcPts val="0"/>
              </a:spcAft>
              <a:buSzPts val="5500"/>
              <a:buAutoNum type="arabicPeriod"/>
            </a:pPr>
            <a:r>
              <a:rPr lang="en-US" dirty="0"/>
              <a:t> Alt Text</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g10117343390_0_131"/>
          <p:cNvGrpSpPr/>
          <p:nvPr/>
        </p:nvGrpSpPr>
        <p:grpSpPr>
          <a:xfrm>
            <a:off x="1877759" y="6327985"/>
            <a:ext cx="20651349" cy="6879014"/>
            <a:chOff x="704151" y="2372965"/>
            <a:chExt cx="7744159" cy="2579598"/>
          </a:xfrm>
        </p:grpSpPr>
        <p:grpSp>
          <p:nvGrpSpPr>
            <p:cNvPr id="312" name="Google Shape;312;g10117343390_0_131"/>
            <p:cNvGrpSpPr/>
            <p:nvPr/>
          </p:nvGrpSpPr>
          <p:grpSpPr>
            <a:xfrm>
              <a:off x="5600110" y="2372965"/>
              <a:ext cx="2848200" cy="334800"/>
              <a:chOff x="5600110" y="2372965"/>
              <a:chExt cx="2848200" cy="334800"/>
            </a:xfrm>
          </p:grpSpPr>
          <p:sp>
            <p:nvSpPr>
              <p:cNvPr id="313" name="Google Shape;313;g10117343390_0_131"/>
              <p:cNvSpPr/>
              <p:nvPr/>
            </p:nvSpPr>
            <p:spPr>
              <a:xfrm>
                <a:off x="5600110" y="2372965"/>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4" name="Google Shape;314;g10117343390_0_131"/>
              <p:cNvSpPr/>
              <p:nvPr/>
            </p:nvSpPr>
            <p:spPr>
              <a:xfrm>
                <a:off x="5600110" y="2372965"/>
                <a:ext cx="1281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5" name="Google Shape;315;g10117343390_0_131"/>
            <p:cNvGrpSpPr/>
            <p:nvPr/>
          </p:nvGrpSpPr>
          <p:grpSpPr>
            <a:xfrm>
              <a:off x="5600110" y="3045313"/>
              <a:ext cx="2848200" cy="334800"/>
              <a:chOff x="5600110" y="3045313"/>
              <a:chExt cx="2848200" cy="334800"/>
            </a:xfrm>
          </p:grpSpPr>
          <p:sp>
            <p:nvSpPr>
              <p:cNvPr id="316" name="Google Shape;316;g10117343390_0_131"/>
              <p:cNvSpPr/>
              <p:nvPr/>
            </p:nvSpPr>
            <p:spPr>
              <a:xfrm>
                <a:off x="5600110" y="3045313"/>
                <a:ext cx="2848200" cy="334800"/>
              </a:xfrm>
              <a:prstGeom prst="rect">
                <a:avLst/>
              </a:prstGeom>
              <a:solidFill>
                <a:srgbClr val="FFFFFF"/>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17" name="Google Shape;317;g10117343390_0_131"/>
              <p:cNvSpPr/>
              <p:nvPr/>
            </p:nvSpPr>
            <p:spPr>
              <a:xfrm>
                <a:off x="5600110" y="3045313"/>
                <a:ext cx="850500" cy="334800"/>
              </a:xfrm>
              <a:prstGeom prst="rect">
                <a:avLst/>
              </a:prstGeom>
              <a:solidFill>
                <a:srgbClr val="94949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18" name="Google Shape;318;g10117343390_0_131"/>
            <p:cNvGrpSpPr/>
            <p:nvPr/>
          </p:nvGrpSpPr>
          <p:grpSpPr>
            <a:xfrm>
              <a:off x="704260" y="2372965"/>
              <a:ext cx="2848200" cy="334800"/>
              <a:chOff x="704260" y="2372965"/>
              <a:chExt cx="2848200" cy="334800"/>
            </a:xfrm>
          </p:grpSpPr>
          <p:sp>
            <p:nvSpPr>
              <p:cNvPr id="319" name="Google Shape;319;g10117343390_0_131"/>
              <p:cNvSpPr/>
              <p:nvPr/>
            </p:nvSpPr>
            <p:spPr>
              <a:xfrm>
                <a:off x="704260" y="2372965"/>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0" name="Google Shape;320;g10117343390_0_131"/>
              <p:cNvSpPr/>
              <p:nvPr/>
            </p:nvSpPr>
            <p:spPr>
              <a:xfrm>
                <a:off x="704260" y="2372965"/>
                <a:ext cx="1281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grpSp>
          <p:nvGrpSpPr>
            <p:cNvPr id="321" name="Google Shape;321;g10117343390_0_131"/>
            <p:cNvGrpSpPr/>
            <p:nvPr/>
          </p:nvGrpSpPr>
          <p:grpSpPr>
            <a:xfrm>
              <a:off x="704251" y="3045313"/>
              <a:ext cx="2848209" cy="334812"/>
              <a:chOff x="704251" y="3045313"/>
              <a:chExt cx="2848209" cy="334812"/>
            </a:xfrm>
          </p:grpSpPr>
          <p:sp>
            <p:nvSpPr>
              <p:cNvPr id="322" name="Google Shape;322;g10117343390_0_131"/>
              <p:cNvSpPr/>
              <p:nvPr/>
            </p:nvSpPr>
            <p:spPr>
              <a:xfrm>
                <a:off x="704260" y="3045313"/>
                <a:ext cx="2848200" cy="334800"/>
              </a:xfrm>
              <a:prstGeom prst="rect">
                <a:avLst/>
              </a:prstGeom>
              <a:solidFill>
                <a:srgbClr val="F3F3F3"/>
              </a:solidFill>
              <a:ln w="9525" cap="flat" cmpd="sng">
                <a:solidFill>
                  <a:srgbClr val="E4E4E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3" name="Google Shape;323;g10117343390_0_131"/>
              <p:cNvSpPr/>
              <p:nvPr/>
            </p:nvSpPr>
            <p:spPr>
              <a:xfrm>
                <a:off x="704251" y="3045325"/>
                <a:ext cx="8484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4" name="Google Shape;324;g10117343390_0_131"/>
            <p:cNvSpPr/>
            <p:nvPr/>
          </p:nvSpPr>
          <p:spPr>
            <a:xfrm>
              <a:off x="704151" y="3945425"/>
              <a:ext cx="28482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5" name="Google Shape;325;g10117343390_0_131"/>
            <p:cNvSpPr/>
            <p:nvPr/>
          </p:nvSpPr>
          <p:spPr>
            <a:xfrm>
              <a:off x="704260" y="4617763"/>
              <a:ext cx="255900" cy="334800"/>
            </a:xfrm>
            <a:prstGeom prst="rect">
              <a:avLst/>
            </a:prstGeom>
            <a:solidFill>
              <a:srgbClr val="E4E4E4"/>
            </a:solidFill>
            <a:ln>
              <a:noFill/>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6" name="Google Shape;326;g10117343390_0_131"/>
            <p:cNvSpPr/>
            <p:nvPr/>
          </p:nvSpPr>
          <p:spPr>
            <a:xfrm>
              <a:off x="5600000" y="3945425"/>
              <a:ext cx="28482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sp>
          <p:nvSpPr>
            <p:cNvPr id="327" name="Google Shape;327;g10117343390_0_131"/>
            <p:cNvSpPr/>
            <p:nvPr/>
          </p:nvSpPr>
          <p:spPr>
            <a:xfrm>
              <a:off x="5600110" y="4617763"/>
              <a:ext cx="255900" cy="334800"/>
            </a:xfrm>
            <a:prstGeom prst="rect">
              <a:avLst/>
            </a:prstGeom>
            <a:solidFill>
              <a:srgbClr val="949494"/>
            </a:solidFill>
            <a:ln w="9525" cap="flat" cmpd="sng">
              <a:solidFill>
                <a:srgbClr val="949494"/>
              </a:solidFill>
              <a:prstDash val="solid"/>
              <a:round/>
              <a:headEnd type="none" w="sm" len="sm"/>
              <a:tailEnd type="none" w="sm" len="sm"/>
            </a:ln>
          </p:spPr>
          <p:txBody>
            <a:bodyPr spcFirstLastPara="1" wrap="square" lIns="243800" tIns="243800" rIns="243800" bIns="243800" anchor="ctr" anchorCtr="0">
              <a:noAutofit/>
            </a:bodyPr>
            <a:lstStyle/>
            <a:p>
              <a:pPr marL="0" lvl="0" indent="0" algn="l" rtl="0">
                <a:spcBef>
                  <a:spcPts val="0"/>
                </a:spcBef>
                <a:spcAft>
                  <a:spcPts val="0"/>
                </a:spcAft>
                <a:buNone/>
              </a:pPr>
              <a:endParaRPr/>
            </a:p>
          </p:txBody>
        </p:sp>
      </p:grpSp>
      <p:sp>
        <p:nvSpPr>
          <p:cNvPr id="328" name="Google Shape;328;g10117343390_0_1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Design with high contrast</a:t>
            </a:r>
            <a:endParaRPr/>
          </a:p>
        </p:txBody>
      </p:sp>
      <p:sp>
        <p:nvSpPr>
          <p:cNvPr id="329" name="Google Shape;329;g10117343390_0_131"/>
          <p:cNvSpPr txBox="1"/>
          <p:nvPr/>
        </p:nvSpPr>
        <p:spPr>
          <a:xfrm>
            <a:off x="1701800" y="54102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People</a:t>
            </a:r>
            <a:endParaRPr sz="3700">
              <a:solidFill>
                <a:srgbClr val="969696"/>
              </a:solidFill>
            </a:endParaRPr>
          </a:p>
        </p:txBody>
      </p:sp>
      <p:sp>
        <p:nvSpPr>
          <p:cNvPr id="330" name="Google Shape;330;g10117343390_0_131"/>
          <p:cNvSpPr txBox="1"/>
          <p:nvPr/>
        </p:nvSpPr>
        <p:spPr>
          <a:xfrm>
            <a:off x="17018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People</a:t>
            </a:r>
            <a:endParaRPr sz="3700">
              <a:solidFill>
                <a:srgbClr val="969696"/>
              </a:solidFill>
            </a:endParaRPr>
          </a:p>
        </p:txBody>
      </p:sp>
      <p:sp>
        <p:nvSpPr>
          <p:cNvPr id="331" name="Google Shape;331;g10117343390_0_131"/>
          <p:cNvSpPr txBox="1"/>
          <p:nvPr/>
        </p:nvSpPr>
        <p:spPr>
          <a:xfrm>
            <a:off x="14757400" y="5410200"/>
            <a:ext cx="6731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People</a:t>
            </a:r>
            <a:endParaRPr sz="3700"/>
          </a:p>
        </p:txBody>
      </p:sp>
      <p:sp>
        <p:nvSpPr>
          <p:cNvPr id="332" name="Google Shape;332;g10117343390_0_131"/>
          <p:cNvSpPr txBox="1"/>
          <p:nvPr/>
        </p:nvSpPr>
        <p:spPr>
          <a:xfrm>
            <a:off x="14757400" y="72390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People</a:t>
            </a:r>
            <a:endParaRPr sz="3700"/>
          </a:p>
        </p:txBody>
      </p:sp>
      <p:sp>
        <p:nvSpPr>
          <p:cNvPr id="333" name="Google Shape;333;g10117343390_0_131"/>
          <p:cNvSpPr txBox="1"/>
          <p:nvPr/>
        </p:nvSpPr>
        <p:spPr>
          <a:xfrm>
            <a:off x="21590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4%</a:t>
            </a:r>
            <a:endParaRPr sz="3700">
              <a:solidFill>
                <a:srgbClr val="969696"/>
              </a:solidFill>
            </a:endParaRPr>
          </a:p>
        </p:txBody>
      </p:sp>
      <p:sp>
        <p:nvSpPr>
          <p:cNvPr id="334" name="Google Shape;334;g10117343390_0_131"/>
          <p:cNvSpPr txBox="1"/>
          <p:nvPr/>
        </p:nvSpPr>
        <p:spPr>
          <a:xfrm>
            <a:off x="4038600" y="80264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25%</a:t>
            </a:r>
            <a:endParaRPr sz="3700">
              <a:solidFill>
                <a:srgbClr val="969696"/>
              </a:solidFill>
            </a:endParaRPr>
          </a:p>
        </p:txBody>
      </p:sp>
      <p:sp>
        <p:nvSpPr>
          <p:cNvPr id="335" name="Google Shape;335;g10117343390_0_131"/>
          <p:cNvSpPr txBox="1"/>
          <p:nvPr/>
        </p:nvSpPr>
        <p:spPr>
          <a:xfrm>
            <a:off x="15214600" y="62484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4</a:t>
            </a:r>
            <a:r>
              <a:rPr lang="en-US" sz="3700"/>
              <a:t>%</a:t>
            </a:r>
            <a:endParaRPr sz="3700"/>
          </a:p>
        </p:txBody>
      </p:sp>
      <p:sp>
        <p:nvSpPr>
          <p:cNvPr id="336" name="Google Shape;336;g10117343390_0_131"/>
          <p:cNvSpPr txBox="1"/>
          <p:nvPr/>
        </p:nvSpPr>
        <p:spPr>
          <a:xfrm>
            <a:off x="17119600" y="8026400"/>
            <a:ext cx="36072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25</a:t>
            </a:r>
            <a:r>
              <a:rPr lang="en-US" sz="3700"/>
              <a:t>%</a:t>
            </a:r>
            <a:endParaRPr sz="3700"/>
          </a:p>
        </p:txBody>
      </p:sp>
      <p:sp>
        <p:nvSpPr>
          <p:cNvPr id="337" name="Google Shape;337;g10117343390_0_131"/>
          <p:cNvSpPr txBox="1"/>
          <p:nvPr/>
        </p:nvSpPr>
        <p:spPr>
          <a:xfrm>
            <a:off x="8890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solidFill>
                  <a:srgbClr val="969696"/>
                </a:solidFill>
              </a:rPr>
              <a:t>Colorblindness Disproportionately Overrepresented in A11y Resources</a:t>
            </a:r>
            <a:endParaRPr sz="4300" b="1">
              <a:solidFill>
                <a:srgbClr val="969696"/>
              </a:solidFill>
            </a:endParaRPr>
          </a:p>
        </p:txBody>
      </p:sp>
      <p:sp>
        <p:nvSpPr>
          <p:cNvPr id="338" name="Google Shape;338;g10117343390_0_131"/>
          <p:cNvSpPr txBox="1"/>
          <p:nvPr/>
        </p:nvSpPr>
        <p:spPr>
          <a:xfrm>
            <a:off x="13748200" y="3860800"/>
            <a:ext cx="9880800" cy="18162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4300" b="1"/>
              <a:t>Colorblindness Disproportionately Overrepresented in A11y Resources</a:t>
            </a:r>
            <a:endParaRPr sz="4300" b="1"/>
          </a:p>
        </p:txBody>
      </p:sp>
      <p:sp>
        <p:nvSpPr>
          <p:cNvPr id="339" name="Google Shape;339;g10117343390_0_131"/>
          <p:cNvSpPr txBox="1"/>
          <p:nvPr/>
        </p:nvSpPr>
        <p:spPr>
          <a:xfrm>
            <a:off x="17018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Colorblindness: # of Resources</a:t>
            </a:r>
            <a:endParaRPr sz="3700">
              <a:solidFill>
                <a:srgbClr val="969696"/>
              </a:solidFill>
            </a:endParaRPr>
          </a:p>
        </p:txBody>
      </p:sp>
      <p:sp>
        <p:nvSpPr>
          <p:cNvPr id="340" name="Google Shape;340;g10117343390_0_131"/>
          <p:cNvSpPr txBox="1"/>
          <p:nvPr/>
        </p:nvSpPr>
        <p:spPr>
          <a:xfrm>
            <a:off x="17018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Low Vision: # of Resources</a:t>
            </a:r>
            <a:endParaRPr sz="3700">
              <a:solidFill>
                <a:srgbClr val="969696"/>
              </a:solidFill>
            </a:endParaRPr>
          </a:p>
        </p:txBody>
      </p:sp>
      <p:sp>
        <p:nvSpPr>
          <p:cNvPr id="341" name="Google Shape;341;g10117343390_0_131"/>
          <p:cNvSpPr txBox="1"/>
          <p:nvPr/>
        </p:nvSpPr>
        <p:spPr>
          <a:xfrm>
            <a:off x="9372600" y="10441600"/>
            <a:ext cx="56136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51</a:t>
            </a:r>
            <a:endParaRPr sz="3700">
              <a:solidFill>
                <a:srgbClr val="969696"/>
              </a:solidFill>
            </a:endParaRPr>
          </a:p>
        </p:txBody>
      </p:sp>
      <p:sp>
        <p:nvSpPr>
          <p:cNvPr id="342" name="Google Shape;342;g10117343390_0_131"/>
          <p:cNvSpPr txBox="1"/>
          <p:nvPr/>
        </p:nvSpPr>
        <p:spPr>
          <a:xfrm>
            <a:off x="24892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solidFill>
                  <a:srgbClr val="969696"/>
                </a:solidFill>
              </a:rPr>
              <a:t>5</a:t>
            </a:r>
            <a:endParaRPr sz="3700">
              <a:solidFill>
                <a:srgbClr val="969696"/>
              </a:solidFill>
            </a:endParaRPr>
          </a:p>
        </p:txBody>
      </p:sp>
      <p:sp>
        <p:nvSpPr>
          <p:cNvPr id="343" name="Google Shape;343;g10117343390_0_131"/>
          <p:cNvSpPr txBox="1"/>
          <p:nvPr/>
        </p:nvSpPr>
        <p:spPr>
          <a:xfrm>
            <a:off x="14757400" y="9603400"/>
            <a:ext cx="75951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Colorblindness: # of Resources</a:t>
            </a:r>
            <a:endParaRPr sz="3700"/>
          </a:p>
        </p:txBody>
      </p:sp>
      <p:sp>
        <p:nvSpPr>
          <p:cNvPr id="344" name="Google Shape;344;g10117343390_0_131"/>
          <p:cNvSpPr txBox="1"/>
          <p:nvPr/>
        </p:nvSpPr>
        <p:spPr>
          <a:xfrm>
            <a:off x="14757400" y="11432200"/>
            <a:ext cx="6476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Low Vision: # of Resources</a:t>
            </a:r>
            <a:endParaRPr sz="3700"/>
          </a:p>
        </p:txBody>
      </p:sp>
      <p:sp>
        <p:nvSpPr>
          <p:cNvPr id="345" name="Google Shape;345;g10117343390_0_131"/>
          <p:cNvSpPr txBox="1"/>
          <p:nvPr/>
        </p:nvSpPr>
        <p:spPr>
          <a:xfrm>
            <a:off x="22428200" y="10441600"/>
            <a:ext cx="14223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51</a:t>
            </a:r>
            <a:endParaRPr sz="3700" b="1"/>
          </a:p>
        </p:txBody>
      </p:sp>
      <p:sp>
        <p:nvSpPr>
          <p:cNvPr id="346" name="Google Shape;346;g10117343390_0_131"/>
          <p:cNvSpPr txBox="1"/>
          <p:nvPr/>
        </p:nvSpPr>
        <p:spPr>
          <a:xfrm>
            <a:off x="15544800" y="12219600"/>
            <a:ext cx="3860700" cy="10620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b="1"/>
              <a:t>5</a:t>
            </a:r>
            <a:endParaRPr sz="37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0117343390_0_170"/>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Text</a:t>
            </a:r>
            <a:endParaRPr/>
          </a:p>
        </p:txBody>
      </p:sp>
      <p:sp>
        <p:nvSpPr>
          <p:cNvPr id="352" name="Google Shape;352;g10117343390_0_170"/>
          <p:cNvSpPr txBox="1">
            <a:spLocks noGrp="1"/>
          </p:cNvSpPr>
          <p:nvPr>
            <p:ph type="body" idx="1"/>
          </p:nvPr>
        </p:nvSpPr>
        <p:spPr>
          <a:xfrm>
            <a:off x="831200" y="3073267"/>
            <a:ext cx="66615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Text needs at least </a:t>
            </a:r>
            <a:r>
              <a:rPr lang="en-US" b="1"/>
              <a:t>4.5:1</a:t>
            </a:r>
            <a:r>
              <a:rPr lang="en-US"/>
              <a:t> contrast against its background.</a:t>
            </a:r>
            <a:endParaRPr/>
          </a:p>
          <a:p>
            <a:pPr marL="0" lvl="0" indent="0" algn="l" rtl="0">
              <a:spcBef>
                <a:spcPts val="1800"/>
              </a:spcBef>
              <a:spcAft>
                <a:spcPts val="0"/>
              </a:spcAft>
              <a:buNone/>
            </a:pPr>
            <a:r>
              <a:rPr lang="en-US"/>
              <a:t>Large text (bold </a:t>
            </a:r>
            <a:r>
              <a:rPr lang="en-US" i="1"/>
              <a:t>and </a:t>
            </a:r>
            <a:r>
              <a:rPr lang="en-US"/>
              <a:t>16pt or larger) can be </a:t>
            </a:r>
            <a:r>
              <a:rPr lang="en-US" b="1"/>
              <a:t>3:1</a:t>
            </a:r>
            <a:r>
              <a:rPr lang="en-US"/>
              <a:t> or higher.</a:t>
            </a:r>
            <a:endParaRPr/>
          </a:p>
        </p:txBody>
      </p:sp>
      <p:pic>
        <p:nvPicPr>
          <p:cNvPr id="353" name="Google Shape;353;g10117343390_0_170" title="user interface showing that a light grey text fails contrast with a 2.95 to 1 ratio against white"/>
          <p:cNvPicPr preferRelativeResize="0"/>
          <p:nvPr/>
        </p:nvPicPr>
        <p:blipFill>
          <a:blip r:embed="rId3">
            <a:alphaModFix/>
          </a:blip>
          <a:stretch>
            <a:fillRect/>
          </a:stretch>
        </p:blipFill>
        <p:spPr>
          <a:xfrm>
            <a:off x="8907000" y="3120333"/>
            <a:ext cx="14645806" cy="1018926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10117343390_0_176"/>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Use High Contrast Geometries</a:t>
            </a:r>
            <a:endParaRPr/>
          </a:p>
        </p:txBody>
      </p:sp>
      <p:sp>
        <p:nvSpPr>
          <p:cNvPr id="359" name="Google Shape;359;g10117343390_0_176"/>
          <p:cNvSpPr txBox="1">
            <a:spLocks noGrp="1"/>
          </p:cNvSpPr>
          <p:nvPr>
            <p:ph type="body" idx="1"/>
          </p:nvPr>
        </p:nvSpPr>
        <p:spPr>
          <a:xfrm>
            <a:off x="831200" y="3073267"/>
            <a:ext cx="75072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Chart elements need at least </a:t>
            </a:r>
            <a:r>
              <a:rPr lang="en-US" b="1"/>
              <a:t>3:1</a:t>
            </a:r>
            <a:r>
              <a:rPr lang="en-US"/>
              <a:t> contrast against their background.</a:t>
            </a:r>
            <a:endParaRPr/>
          </a:p>
        </p:txBody>
      </p:sp>
      <p:pic>
        <p:nvPicPr>
          <p:cNvPr id="360" name="Google Shape;360;g10117343390_0_176" title="user interface showing that a light grey geometry color fails contrast with a 1.14 to 1 ratio against another light grey"/>
          <p:cNvPicPr preferRelativeResize="0"/>
          <p:nvPr/>
        </p:nvPicPr>
        <p:blipFill>
          <a:blip r:embed="rId3">
            <a:alphaModFix/>
          </a:blip>
          <a:stretch>
            <a:fillRect/>
          </a:stretch>
        </p:blipFill>
        <p:spPr>
          <a:xfrm>
            <a:off x="8907000" y="3013133"/>
            <a:ext cx="14835733" cy="865589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0117343390_0_23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Don’t rely on color alone! </a:t>
            </a:r>
            <a:endParaRPr/>
          </a:p>
        </p:txBody>
      </p:sp>
      <p:pic>
        <p:nvPicPr>
          <p:cNvPr id="366" name="Google Shape;366;g10117343390_0_239" descr="the line chart on the left shows two lines, each with different colors. The caption reads &quot;What people with normal vision see.&quot; The line chart on the right shows two lines, but the colors are the same. The second caption reads, &quot;what green-blind people see, 1% of men.&quot;" title="two pairs of line charts"/>
          <p:cNvPicPr preferRelativeResize="0"/>
          <p:nvPr/>
        </p:nvPicPr>
        <p:blipFill>
          <a:blip r:embed="rId3">
            <a:alphaModFix/>
          </a:blip>
          <a:stretch>
            <a:fillRect/>
          </a:stretch>
        </p:blipFill>
        <p:spPr>
          <a:xfrm>
            <a:off x="194225" y="5048933"/>
            <a:ext cx="13087350" cy="5429250"/>
          </a:xfrm>
          <a:prstGeom prst="rect">
            <a:avLst/>
          </a:prstGeom>
          <a:noFill/>
          <a:ln>
            <a:noFill/>
          </a:ln>
        </p:spPr>
      </p:pic>
      <p:pic>
        <p:nvPicPr>
          <p:cNvPr id="367" name="Google Shape;367;g10117343390_0_239" title="two lines, each with a different color and dash pattern"/>
          <p:cNvPicPr preferRelativeResize="0"/>
          <p:nvPr/>
        </p:nvPicPr>
        <p:blipFill>
          <a:blip r:embed="rId4">
            <a:alphaModFix/>
          </a:blip>
          <a:stretch>
            <a:fillRect/>
          </a:stretch>
        </p:blipFill>
        <p:spPr>
          <a:xfrm>
            <a:off x="13407000" y="3968146"/>
            <a:ext cx="10630374" cy="7590827"/>
          </a:xfrm>
          <a:prstGeom prst="rect">
            <a:avLst/>
          </a:prstGeom>
          <a:noFill/>
          <a:ln>
            <a:noFill/>
          </a:ln>
        </p:spPr>
      </p:pic>
      <p:sp>
        <p:nvSpPr>
          <p:cNvPr id="368" name="Google Shape;368;g10117343390_0_239"/>
          <p:cNvSpPr txBox="1">
            <a:spLocks noGrp="1"/>
          </p:cNvSpPr>
          <p:nvPr>
            <p:ph type="body" idx="1"/>
          </p:nvPr>
        </p:nvSpPr>
        <p:spPr>
          <a:xfrm>
            <a:off x="1206500" y="237296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(Muth) </a:t>
            </a:r>
            <a:r>
              <a:rPr lang="en-US" u="sng">
                <a:solidFill>
                  <a:schemeClr val="hlink"/>
                </a:solidFill>
                <a:hlinkClick r:id="rId5"/>
              </a:rPr>
              <a:t>https://blog.datawrapper.de/colorblindness-part2/</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0117343390_0_231"/>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Add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alt</a:t>
            </a:r>
            <a:r>
              <a:rPr lang="en-US"/>
              <a:t> text</a:t>
            </a:r>
            <a:endParaRPr/>
          </a:p>
        </p:txBody>
      </p:sp>
      <p:sp>
        <p:nvSpPr>
          <p:cNvPr id="374" name="Google Shape;374;g10117343390_0_231"/>
          <p:cNvSpPr txBox="1">
            <a:spLocks noGrp="1"/>
          </p:cNvSpPr>
          <p:nvPr>
            <p:ph type="body" idx="1"/>
          </p:nvPr>
        </p:nvSpPr>
        <p:spPr>
          <a:xfrm>
            <a:off x="831200" y="3073275"/>
            <a:ext cx="10835700" cy="91104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There is great research on alt text, but the most important thing to know is that you should add it to every image you post online (including twitter), in a document, or presentation.</a:t>
            </a:r>
            <a:endParaRPr/>
          </a:p>
          <a:p>
            <a:pPr marL="0" lvl="0" indent="0" algn="l" rtl="0">
              <a:spcBef>
                <a:spcPts val="1800"/>
              </a:spcBef>
              <a:spcAft>
                <a:spcPts val="0"/>
              </a:spcAft>
              <a:buNone/>
            </a:pPr>
            <a:endParaRPr/>
          </a:p>
          <a:p>
            <a:pPr marL="0" lvl="0" indent="0" algn="l" rtl="0">
              <a:spcBef>
                <a:spcPts val="1800"/>
              </a:spcBef>
              <a:spcAft>
                <a:spcPts val="0"/>
              </a:spcAft>
              <a:buNone/>
            </a:pPr>
            <a:r>
              <a:rPr lang="en-US"/>
              <a:t>Guidance: </a:t>
            </a:r>
            <a:r>
              <a:rPr lang="en-US" u="sng">
                <a:solidFill>
                  <a:schemeClr val="hlink"/>
                </a:solidFill>
                <a:hlinkClick r:id="rId3"/>
              </a:rPr>
              <a:t>https://medium.com/nightingale/writing-alt-text-for-data-visualization-2a218ef43f81</a:t>
            </a:r>
            <a:endParaRPr/>
          </a:p>
          <a:p>
            <a:pPr marL="0" lvl="0" indent="0" algn="l" rtl="0">
              <a:spcBef>
                <a:spcPts val="1800"/>
              </a:spcBef>
              <a:spcAft>
                <a:spcPts val="0"/>
              </a:spcAft>
              <a:buNone/>
            </a:pPr>
            <a:endParaRPr/>
          </a:p>
        </p:txBody>
      </p:sp>
      <p:pic>
        <p:nvPicPr>
          <p:cNvPr id="375" name="Google Shape;375;g10117343390_0_231" descr="Framework for simple, clear alt text:&#10;alt equals chart type of type of data where reason for including chart. Include a link to a data source somewhere in the text."/>
          <p:cNvPicPr preferRelativeResize="0"/>
          <p:nvPr/>
        </p:nvPicPr>
        <p:blipFill>
          <a:blip r:embed="rId4">
            <a:alphaModFix/>
          </a:blip>
          <a:stretch>
            <a:fillRect/>
          </a:stretch>
        </p:blipFill>
        <p:spPr>
          <a:xfrm>
            <a:off x="12362975" y="5334600"/>
            <a:ext cx="8839204" cy="3829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5478399"/>
            <a:ext cx="21971000" cy="2759202"/>
          </a:xfrm>
        </p:spPr>
        <p:txBody>
          <a:bodyPr>
            <a:normAutofit/>
          </a:bodyPr>
          <a:lstStyle/>
          <a:p>
            <a:r>
              <a:rPr lang="en-US" sz="8800" dirty="0"/>
              <a:t>Can you be a practicing researcher without access to the research that others are doing?</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7</a:t>
            </a:fld>
            <a:endParaRPr lang="en-US" dirty="0"/>
          </a:p>
        </p:txBody>
      </p:sp>
    </p:spTree>
    <p:extLst>
      <p:ext uri="{BB962C8B-B14F-4D97-AF65-F5344CB8AC3E}">
        <p14:creationId xmlns:p14="http://schemas.microsoft.com/office/powerpoint/2010/main" val="714596922"/>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0117343390_0_256"/>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Perceivable Evaluation Toolkit:</a:t>
            </a:r>
            <a:endParaRPr/>
          </a:p>
        </p:txBody>
      </p:sp>
      <p:sp>
        <p:nvSpPr>
          <p:cNvPr id="381" name="Google Shape;381;g10117343390_0_256"/>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solidFill>
                  <a:schemeClr val="hlink"/>
                </a:solidFill>
              </a:rPr>
              <a:t> </a:t>
            </a:r>
            <a:r>
              <a:rPr lang="en-US" u="sng" dirty="0">
                <a:solidFill>
                  <a:schemeClr val="hlink"/>
                </a:solidFill>
                <a:hlinkClick r:id="rId3"/>
              </a:rPr>
              <a:t>Contrast Checker</a:t>
            </a:r>
            <a:endParaRPr dirty="0"/>
          </a:p>
          <a:p>
            <a:pPr marL="914400" lvl="0" indent="-577850" algn="l" rtl="0">
              <a:spcBef>
                <a:spcPts val="0"/>
              </a:spcBef>
              <a:spcAft>
                <a:spcPts val="0"/>
              </a:spcAft>
              <a:buSzPts val="5500"/>
              <a:buAutoNum type="arabicPeriod"/>
            </a:pPr>
            <a:r>
              <a:rPr lang="en-US" dirty="0"/>
              <a:t> Safe color design </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4"/>
              </a:rPr>
              <a:t>CVD Checker</a:t>
            </a:r>
            <a:endParaRPr dirty="0"/>
          </a:p>
          <a:p>
            <a:pPr marL="1371600" lvl="1" indent="-533400" algn="l" rtl="0">
              <a:spcBef>
                <a:spcPts val="0"/>
              </a:spcBef>
              <a:spcAft>
                <a:spcPts val="0"/>
              </a:spcAft>
              <a:buSzPts val="4800"/>
              <a:buAutoNum type="alphaLcPeriod"/>
            </a:pPr>
            <a:r>
              <a:rPr lang="en-US" dirty="0">
                <a:solidFill>
                  <a:schemeClr val="hlink"/>
                </a:solidFill>
              </a:rPr>
              <a:t> </a:t>
            </a:r>
            <a:r>
              <a:rPr lang="en-US" u="sng" dirty="0">
                <a:solidFill>
                  <a:schemeClr val="hlink"/>
                </a:solidFill>
                <a:hlinkClick r:id="rId5"/>
              </a:rPr>
              <a:t>Redundant encoding design ideas</a:t>
            </a:r>
            <a:endParaRPr dirty="0"/>
          </a:p>
          <a:p>
            <a:pPr marL="914400" lvl="0" indent="-577850" algn="l" rtl="0">
              <a:spcBef>
                <a:spcPts val="0"/>
              </a:spcBef>
              <a:spcAft>
                <a:spcPts val="0"/>
              </a:spcAft>
              <a:buSzPts val="5500"/>
              <a:buAutoNum type="arabicPeriod"/>
            </a:pPr>
            <a:r>
              <a:rPr lang="en-US" dirty="0">
                <a:solidFill>
                  <a:schemeClr val="hlink"/>
                </a:solidFill>
              </a:rPr>
              <a:t> </a:t>
            </a:r>
            <a:r>
              <a:rPr lang="en-US" u="sng" dirty="0">
                <a:solidFill>
                  <a:schemeClr val="hlink"/>
                </a:solidFill>
                <a:hlinkClick r:id="rId6"/>
              </a:rPr>
              <a:t>Alt Text</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0104eaf235_1_45"/>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a:t>
            </a:r>
            <a:endParaRPr/>
          </a:p>
        </p:txBody>
      </p:sp>
      <p:sp>
        <p:nvSpPr>
          <p:cNvPr id="387" name="Google Shape;387;g10104eaf235_1_45"/>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operate this in multiple ways? Is each way easy?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10117343390_0_261"/>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Checklist:</a:t>
            </a:r>
            <a:endParaRPr/>
          </a:p>
        </p:txBody>
      </p:sp>
      <p:sp>
        <p:nvSpPr>
          <p:cNvPr id="393" name="Google Shape;393;g10117343390_0_261"/>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Mouse</a:t>
            </a:r>
            <a:endParaRPr dirty="0"/>
          </a:p>
          <a:p>
            <a:pPr marL="914400" lvl="0" indent="-577850" algn="l" rtl="0">
              <a:spcBef>
                <a:spcPts val="0"/>
              </a:spcBef>
              <a:spcAft>
                <a:spcPts val="0"/>
              </a:spcAft>
              <a:buSzPts val="5500"/>
              <a:buAutoNum type="arabicPeriod"/>
            </a:pPr>
            <a:r>
              <a:rPr lang="en-US" dirty="0"/>
              <a:t> Keyboard-only</a:t>
            </a:r>
            <a:endParaRPr dirty="0"/>
          </a:p>
          <a:p>
            <a:pPr marL="914400" lvl="0" indent="-577850" algn="l" rtl="0">
              <a:spcBef>
                <a:spcPts val="0"/>
              </a:spcBef>
              <a:spcAft>
                <a:spcPts val="0"/>
              </a:spcAft>
              <a:buSzPts val="5500"/>
              <a:buAutoNum type="arabicPeriod"/>
            </a:pPr>
            <a:r>
              <a:rPr lang="en-US" dirty="0"/>
              <a:t> Screen Reader</a:t>
            </a: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117343390_0_119"/>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Ensure Keyboard Access (if interactive)</a:t>
            </a:r>
            <a:endParaRPr/>
          </a:p>
        </p:txBody>
      </p:sp>
      <p:pic>
        <p:nvPicPr>
          <p:cNvPr id="399" name="Google Shape;399;g10117343390_0_119" title="An interactive chart that shows a mouse hovering to indicate user focus."/>
          <p:cNvPicPr preferRelativeResize="0"/>
          <p:nvPr/>
        </p:nvPicPr>
        <p:blipFill>
          <a:blip r:embed="rId3">
            <a:alphaModFix/>
          </a:blip>
          <a:stretch>
            <a:fillRect/>
          </a:stretch>
        </p:blipFill>
        <p:spPr>
          <a:xfrm>
            <a:off x="7124667" y="3530600"/>
            <a:ext cx="10134600" cy="7823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10117343390_0_124"/>
          <p:cNvSpPr txBox="1">
            <a:spLocks noGrp="1"/>
          </p:cNvSpPr>
          <p:nvPr>
            <p:ph type="title"/>
          </p:nvPr>
        </p:nvSpPr>
        <p:spPr>
          <a:xfrm>
            <a:off x="831200" y="1186733"/>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Indicate keyboard focus, use multi-modal style</a:t>
            </a:r>
            <a:endParaRPr/>
          </a:p>
        </p:txBody>
      </p:sp>
      <p:pic>
        <p:nvPicPr>
          <p:cNvPr id="405" name="Google Shape;405;g10117343390_0_124" title="Bar chart with a keyboard focus indicator around an element."/>
          <p:cNvPicPr preferRelativeResize="0"/>
          <p:nvPr/>
        </p:nvPicPr>
        <p:blipFill>
          <a:blip r:embed="rId3">
            <a:alphaModFix/>
          </a:blip>
          <a:stretch>
            <a:fillRect/>
          </a:stretch>
        </p:blipFill>
        <p:spPr>
          <a:xfrm>
            <a:off x="5943567" y="2819400"/>
            <a:ext cx="12496800" cy="6502400"/>
          </a:xfrm>
          <a:prstGeom prst="rect">
            <a:avLst/>
          </a:prstGeom>
          <a:noFill/>
          <a:ln>
            <a:noFill/>
          </a:ln>
        </p:spPr>
      </p:pic>
      <p:cxnSp>
        <p:nvCxnSpPr>
          <p:cNvPr id="406" name="Google Shape;406;g10117343390_0_124"/>
          <p:cNvCxnSpPr/>
          <p:nvPr/>
        </p:nvCxnSpPr>
        <p:spPr>
          <a:xfrm rot="10800000">
            <a:off x="8845800" y="8762700"/>
            <a:ext cx="864000" cy="1676700"/>
          </a:xfrm>
          <a:prstGeom prst="straightConnector1">
            <a:avLst/>
          </a:prstGeom>
          <a:noFill/>
          <a:ln w="9525" cap="flat" cmpd="sng">
            <a:solidFill>
              <a:schemeClr val="dk2"/>
            </a:solidFill>
            <a:prstDash val="solid"/>
            <a:round/>
            <a:headEnd type="none" w="med" len="med"/>
            <a:tailEnd type="triangle" w="med" len="med"/>
          </a:ln>
        </p:spPr>
      </p:cxnSp>
      <p:sp>
        <p:nvSpPr>
          <p:cNvPr id="407" name="Google Shape;407;g10117343390_0_124"/>
          <p:cNvSpPr txBox="1"/>
          <p:nvPr/>
        </p:nvSpPr>
        <p:spPr>
          <a:xfrm>
            <a:off x="6756400" y="10439400"/>
            <a:ext cx="10871100" cy="2201100"/>
          </a:xfrm>
          <a:prstGeom prst="rect">
            <a:avLst/>
          </a:prstGeom>
          <a:noFill/>
          <a:ln>
            <a:noFill/>
          </a:ln>
        </p:spPr>
        <p:txBody>
          <a:bodyPr spcFirstLastPara="1" wrap="square" lIns="243800" tIns="243800" rIns="243800" bIns="243800" anchor="t" anchorCtr="0">
            <a:spAutoFit/>
          </a:bodyPr>
          <a:lstStyle/>
          <a:p>
            <a:pPr marL="0" lvl="0" indent="0" algn="l" rtl="0">
              <a:spcBef>
                <a:spcPts val="0"/>
              </a:spcBef>
              <a:spcAft>
                <a:spcPts val="0"/>
              </a:spcAft>
              <a:buNone/>
            </a:pPr>
            <a:r>
              <a:rPr lang="en-US" sz="3700"/>
              <a:t>This is a keyboard focus indicator (outer border) with the same styling effect applied on mouse hover (inner dashed white lines and blue fill)</a:t>
            </a:r>
            <a:endParaRPr sz="37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0117343390_0_26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Why Keyboard-only?</a:t>
            </a:r>
            <a:endParaRPr/>
          </a:p>
        </p:txBody>
      </p:sp>
      <p:sp>
        <p:nvSpPr>
          <p:cNvPr id="413" name="Google Shape;413;g10117343390_0_266"/>
          <p:cNvSpPr txBox="1"/>
          <p:nvPr/>
        </p:nvSpPr>
        <p:spPr>
          <a:xfrm>
            <a:off x="7004375" y="11687875"/>
            <a:ext cx="9450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https://vega.github.io/vega-lite/examples/selection_heatmap.html</a:t>
            </a:r>
            <a:endParaRPr sz="2500"/>
          </a:p>
        </p:txBody>
      </p:sp>
      <p:pic>
        <p:nvPicPr>
          <p:cNvPr id="414" name="Google Shape;414;g10117343390_0_266" title="selectable heat map screenshot">
            <a:hlinkClick r:id="rId3"/>
          </p:cNvPr>
          <p:cNvPicPr preferRelativeResize="0"/>
          <p:nvPr/>
        </p:nvPicPr>
        <p:blipFill>
          <a:blip r:embed="rId4">
            <a:alphaModFix/>
          </a:blip>
          <a:stretch>
            <a:fillRect/>
          </a:stretch>
        </p:blipFill>
        <p:spPr>
          <a:xfrm>
            <a:off x="6298199" y="3449900"/>
            <a:ext cx="10862950" cy="8064649"/>
          </a:xfrm>
          <a:prstGeom prst="rect">
            <a:avLst/>
          </a:prstGeom>
          <a:noFill/>
          <a:ln>
            <a:noFill/>
          </a:ln>
        </p:spPr>
      </p:pic>
      <p:sp>
        <p:nvSpPr>
          <p:cNvPr id="415" name="Google Shape;415;g10117343390_0_266"/>
          <p:cNvSpPr txBox="1">
            <a:spLocks noGrp="1"/>
          </p:cNvSpPr>
          <p:nvPr>
            <p:ph type="body" idx="1"/>
          </p:nvPr>
        </p:nvSpPr>
        <p:spPr>
          <a:xfrm>
            <a:off x="1206500" y="2404512"/>
            <a:ext cx="21971100" cy="934800"/>
          </a:xfrm>
          <a:prstGeom prst="rect">
            <a:avLst/>
          </a:prstGeom>
        </p:spPr>
        <p:txBody>
          <a:bodyPr spcFirstLastPara="1" wrap="square" lIns="50800" tIns="50800" rIns="50800" bIns="50800" anchor="t" anchorCtr="0">
            <a:normAutofit fontScale="92500" lnSpcReduction="10000"/>
          </a:bodyPr>
          <a:lstStyle/>
          <a:p>
            <a:pPr marL="0" lvl="0" indent="0" algn="l" rtl="0">
              <a:spcBef>
                <a:spcPts val="1800"/>
              </a:spcBef>
              <a:spcAft>
                <a:spcPts val="0"/>
              </a:spcAft>
              <a:buNone/>
            </a:pPr>
            <a:r>
              <a:rPr lang="en-US"/>
              <a:t>Some things work for screen readers but not for keyboard-only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0117343390_0_288"/>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Keyboard only example:</a:t>
            </a:r>
            <a:endParaRPr/>
          </a:p>
        </p:txBody>
      </p:sp>
      <p:sp>
        <p:nvSpPr>
          <p:cNvPr id="421" name="Google Shape;421;g10117343390_0_288"/>
          <p:cNvSpPr txBox="1"/>
          <p:nvPr/>
        </p:nvSpPr>
        <p:spPr>
          <a:xfrm>
            <a:off x="6609450" y="11646050"/>
            <a:ext cx="11165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u="sng">
                <a:solidFill>
                  <a:schemeClr val="hlink"/>
                </a:solidFill>
                <a:hlinkClick r:id="rId3"/>
              </a:rPr>
              <a:t>https://observablehq.com/@frankelavsky/experimental-color-scale-textures</a:t>
            </a:r>
            <a:endParaRPr sz="2500"/>
          </a:p>
        </p:txBody>
      </p:sp>
      <p:pic>
        <p:nvPicPr>
          <p:cNvPr id="422" name="Google Shape;422;g10117343390_0_288" title="heat map">
            <a:hlinkClick r:id="rId3"/>
          </p:cNvPr>
          <p:cNvPicPr preferRelativeResize="0"/>
          <p:nvPr/>
        </p:nvPicPr>
        <p:blipFill>
          <a:blip r:embed="rId4">
            <a:alphaModFix/>
          </a:blip>
          <a:stretch>
            <a:fillRect/>
          </a:stretch>
        </p:blipFill>
        <p:spPr>
          <a:xfrm>
            <a:off x="5206226" y="2268100"/>
            <a:ext cx="12335476" cy="92255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10117343390_0_281"/>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Operable Evaluation Toolkit:</a:t>
            </a:r>
            <a:endParaRPr/>
          </a:p>
        </p:txBody>
      </p:sp>
      <p:sp>
        <p:nvSpPr>
          <p:cNvPr id="428" name="Google Shape;428;g10117343390_0_281"/>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lnSpcReduction="10000"/>
          </a:bodyPr>
          <a:lstStyle/>
          <a:p>
            <a:pPr marL="914400" lvl="0" indent="-577850" algn="l" rtl="0">
              <a:spcBef>
                <a:spcPts val="1800"/>
              </a:spcBef>
              <a:spcAft>
                <a:spcPts val="0"/>
              </a:spcAft>
              <a:buSzPts val="5500"/>
              <a:buAutoNum type="arabicPeriod"/>
            </a:pPr>
            <a:r>
              <a:rPr lang="en-US" b="1" dirty="0"/>
              <a:t> Use your mouse</a:t>
            </a:r>
            <a:r>
              <a:rPr lang="en-US" dirty="0"/>
              <a:t>: can it do something meaningful? (tooltip, click event, </a:t>
            </a:r>
            <a:r>
              <a:rPr lang="en-US" dirty="0" err="1"/>
              <a:t>etc</a:t>
            </a:r>
            <a:r>
              <a:rPr lang="en-US" dirty="0"/>
              <a:t>) If so:</a:t>
            </a:r>
            <a:endParaRPr dirty="0"/>
          </a:p>
          <a:p>
            <a:pPr marL="1371600" lvl="1" indent="-533400" algn="l" rtl="0">
              <a:spcBef>
                <a:spcPts val="0"/>
              </a:spcBef>
              <a:spcAft>
                <a:spcPts val="0"/>
              </a:spcAft>
              <a:buSzPts val="4800"/>
              <a:buAutoNum type="alphaLcPeriod"/>
            </a:pPr>
            <a:r>
              <a:rPr lang="en-US" dirty="0"/>
              <a:t>Test using a </a:t>
            </a:r>
            <a:r>
              <a:rPr lang="en-US" b="1" dirty="0"/>
              <a:t>keyboard-only</a:t>
            </a:r>
            <a:r>
              <a:rPr lang="en-US" dirty="0"/>
              <a:t>: can you navigate </a:t>
            </a:r>
            <a:r>
              <a:rPr lang="en-US" i="1" dirty="0"/>
              <a:t>and</a:t>
            </a:r>
            <a:r>
              <a:rPr lang="en-US" dirty="0"/>
              <a:t> use keyboard activation (spacebar/enter) on the visualization?</a:t>
            </a:r>
            <a:endParaRPr dirty="0"/>
          </a:p>
          <a:p>
            <a:pPr marL="1371600" lvl="1" indent="-533400" algn="l" rtl="0">
              <a:spcBef>
                <a:spcPts val="0"/>
              </a:spcBef>
              <a:spcAft>
                <a:spcPts val="0"/>
              </a:spcAft>
              <a:buSzPts val="4800"/>
              <a:buAutoNum type="alphaLcPeriod"/>
            </a:pPr>
            <a:r>
              <a:rPr lang="en-US" dirty="0"/>
              <a:t>Test using a </a:t>
            </a:r>
            <a:r>
              <a:rPr lang="en-US" b="1" dirty="0"/>
              <a:t>screen reader</a:t>
            </a:r>
            <a:r>
              <a:rPr lang="en-US" dirty="0"/>
              <a:t>: Can you use a screen reader to navigate and use keyboard activation on the visualization?</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0104eaf235_1_51"/>
          <p:cNvSpPr txBox="1">
            <a:spLocks noGrp="1"/>
          </p:cNvSpPr>
          <p:nvPr>
            <p:ph type="title"/>
          </p:nvPr>
        </p:nvSpPr>
        <p:spPr>
          <a:xfrm>
            <a:off x="1206450" y="5743875"/>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a:t>
            </a:r>
            <a:endParaRPr/>
          </a:p>
        </p:txBody>
      </p:sp>
      <p:sp>
        <p:nvSpPr>
          <p:cNvPr id="434" name="Google Shape;434;g10104eaf235_1_51"/>
          <p:cNvSpPr txBox="1">
            <a:spLocks noGrp="1"/>
          </p:cNvSpPr>
          <p:nvPr>
            <p:ph type="body" idx="1"/>
          </p:nvPr>
        </p:nvSpPr>
        <p:spPr>
          <a:xfrm>
            <a:off x="1206450" y="7037337"/>
            <a:ext cx="21971100" cy="934800"/>
          </a:xfrm>
          <a:prstGeom prst="rect">
            <a:avLst/>
          </a:prstGeom>
        </p:spPr>
        <p:txBody>
          <a:bodyPr spcFirstLastPara="1" wrap="square" lIns="45700" tIns="45700" rIns="45700" bIns="45700" anchor="t" anchorCtr="0">
            <a:normAutofit fontScale="85000" lnSpcReduction="20000"/>
          </a:bodyPr>
          <a:lstStyle/>
          <a:p>
            <a:pPr marL="0" lvl="0" indent="0" algn="l" rtl="0">
              <a:spcBef>
                <a:spcPts val="1800"/>
              </a:spcBef>
              <a:spcAft>
                <a:spcPts val="0"/>
              </a:spcAft>
              <a:buNone/>
            </a:pPr>
            <a:r>
              <a:rPr lang="en-US"/>
              <a:t>Can someone understand this in multiple ways? Is each way easy?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10117343390_0_300"/>
          <p:cNvSpPr txBox="1">
            <a:spLocks noGrp="1"/>
          </p:cNvSpPr>
          <p:nvPr>
            <p:ph type="title"/>
          </p:nvPr>
        </p:nvSpPr>
        <p:spPr>
          <a:xfrm>
            <a:off x="1206450" y="5743871"/>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Checklist:</a:t>
            </a:r>
            <a:endParaRPr/>
          </a:p>
        </p:txBody>
      </p:sp>
      <p:sp>
        <p:nvSpPr>
          <p:cNvPr id="440" name="Google Shape;440;g10117343390_0_300"/>
          <p:cNvSpPr txBox="1">
            <a:spLocks noGrp="1"/>
          </p:cNvSpPr>
          <p:nvPr>
            <p:ph type="body" idx="1"/>
          </p:nvPr>
        </p:nvSpPr>
        <p:spPr>
          <a:xfrm>
            <a:off x="1206450" y="7037300"/>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Descriptive title, summary, or caption</a:t>
            </a:r>
            <a:endParaRPr dirty="0"/>
          </a:p>
          <a:p>
            <a:pPr marL="914400" lvl="0" indent="-577850" algn="l" rtl="0">
              <a:spcBef>
                <a:spcPts val="0"/>
              </a:spcBef>
              <a:spcAft>
                <a:spcPts val="0"/>
              </a:spcAft>
              <a:buSzPts val="5500"/>
              <a:buAutoNum type="arabicPeriod"/>
            </a:pPr>
            <a:r>
              <a:rPr lang="en-US" dirty="0"/>
              <a:t> Data table or data download</a:t>
            </a:r>
            <a:endParaRPr dirty="0"/>
          </a:p>
          <a:p>
            <a:pPr marL="914400" lvl="0" indent="-577850" algn="l" rtl="0">
              <a:spcBef>
                <a:spcPts val="0"/>
              </a:spcBef>
              <a:spcAft>
                <a:spcPts val="0"/>
              </a:spcAft>
              <a:buSzPts val="5500"/>
              <a:buAutoNum type="arabicPeriod"/>
            </a:pPr>
            <a:r>
              <a:rPr lang="en-US" dirty="0"/>
              <a:t> Reading level</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a:xfrm>
            <a:off x="1206500" y="5478399"/>
            <a:ext cx="21971000" cy="2759202"/>
          </a:xfrm>
        </p:spPr>
        <p:txBody>
          <a:bodyPr>
            <a:normAutofit/>
          </a:bodyPr>
          <a:lstStyle/>
          <a:p>
            <a:r>
              <a:rPr lang="en-US" sz="8800" dirty="0"/>
              <a:t>So in my own work, I ask:</a:t>
            </a:r>
            <a:br>
              <a:rPr lang="en-US" sz="8800" dirty="0"/>
            </a:br>
            <a:r>
              <a:rPr lang="en-US" sz="8800" dirty="0"/>
              <a:t>Who is excluded from doing research?</a:t>
            </a: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8</a:t>
            </a:fld>
            <a:endParaRPr lang="en-US" dirty="0"/>
          </a:p>
        </p:txBody>
      </p:sp>
    </p:spTree>
    <p:extLst>
      <p:ext uri="{BB962C8B-B14F-4D97-AF65-F5344CB8AC3E}">
        <p14:creationId xmlns:p14="http://schemas.microsoft.com/office/powerpoint/2010/main" val="591809224"/>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32af637055b3545_0"/>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Non-descriptive titles are inaccessible</a:t>
            </a:r>
            <a:endParaRPr dirty="0"/>
          </a:p>
        </p:txBody>
      </p:sp>
      <p:pic>
        <p:nvPicPr>
          <p:cNvPr id="446" name="Google Shape;446;g132af637055b3545_0" title="Line chart titled &quot;Entropic Force&quot;"/>
          <p:cNvPicPr preferRelativeResize="0"/>
          <p:nvPr/>
        </p:nvPicPr>
        <p:blipFill>
          <a:blip r:embed="rId3">
            <a:alphaModFix/>
          </a:blip>
          <a:stretch>
            <a:fillRect/>
          </a:stretch>
        </p:blipFill>
        <p:spPr>
          <a:xfrm>
            <a:off x="3686888" y="2638172"/>
            <a:ext cx="17010218" cy="1084354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32af637055b3545_2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dirty="0"/>
              <a:t>Descriptive titles have summaries/takeaways</a:t>
            </a:r>
            <a:endParaRPr dirty="0"/>
          </a:p>
        </p:txBody>
      </p:sp>
      <p:pic>
        <p:nvPicPr>
          <p:cNvPr id="452" name="Google Shape;452;g132af637055b3545_25" title="Line chart titled &quot;Entropic Force has increased exponentially&quot;"/>
          <p:cNvPicPr preferRelativeResize="0"/>
          <p:nvPr/>
        </p:nvPicPr>
        <p:blipFill>
          <a:blip r:embed="rId3">
            <a:alphaModFix/>
          </a:blip>
          <a:stretch>
            <a:fillRect/>
          </a:stretch>
        </p:blipFill>
        <p:spPr>
          <a:xfrm>
            <a:off x="3609975" y="2679108"/>
            <a:ext cx="17164050" cy="10763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32af637055b3545_36"/>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All charts should have data available!</a:t>
            </a:r>
            <a:endParaRPr/>
          </a:p>
        </p:txBody>
      </p:sp>
      <p:pic>
        <p:nvPicPr>
          <p:cNvPr id="458" name="Google Shape;458;g132af637055b3545_36" title="a data table with a callout to a pressed button above it"/>
          <p:cNvPicPr preferRelativeResize="0"/>
          <p:nvPr/>
        </p:nvPicPr>
        <p:blipFill>
          <a:blip r:embed="rId3">
            <a:alphaModFix/>
          </a:blip>
          <a:stretch>
            <a:fillRect/>
          </a:stretch>
        </p:blipFill>
        <p:spPr>
          <a:xfrm>
            <a:off x="12683875" y="3132150"/>
            <a:ext cx="10475000" cy="10165324"/>
          </a:xfrm>
          <a:prstGeom prst="rect">
            <a:avLst/>
          </a:prstGeom>
          <a:noFill/>
          <a:ln>
            <a:noFill/>
          </a:ln>
        </p:spPr>
      </p:pic>
      <p:pic>
        <p:nvPicPr>
          <p:cNvPr id="459" name="Google Shape;459;g132af637055b3545_36" title="line chart with a callout that points to a button underneath it"/>
          <p:cNvPicPr preferRelativeResize="0"/>
          <p:nvPr/>
        </p:nvPicPr>
        <p:blipFill>
          <a:blip r:embed="rId4">
            <a:alphaModFix/>
          </a:blip>
          <a:stretch>
            <a:fillRect/>
          </a:stretch>
        </p:blipFill>
        <p:spPr>
          <a:xfrm>
            <a:off x="131925" y="2992958"/>
            <a:ext cx="12379073" cy="7730104"/>
          </a:xfrm>
          <a:prstGeom prst="rect">
            <a:avLst/>
          </a:prstGeom>
          <a:noFill/>
          <a:ln>
            <a:noFill/>
          </a:ln>
        </p:spPr>
      </p:pic>
      <p:cxnSp>
        <p:nvCxnSpPr>
          <p:cNvPr id="460" name="Google Shape;460;g132af637055b3545_36"/>
          <p:cNvCxnSpPr/>
          <p:nvPr/>
        </p:nvCxnSpPr>
        <p:spPr>
          <a:xfrm rot="10800000">
            <a:off x="1412650" y="10686300"/>
            <a:ext cx="2517900" cy="1658100"/>
          </a:xfrm>
          <a:prstGeom prst="straightConnector1">
            <a:avLst/>
          </a:prstGeom>
          <a:noFill/>
          <a:ln w="114300" cap="flat" cmpd="sng">
            <a:solidFill>
              <a:srgbClr val="009BF4"/>
            </a:solidFill>
            <a:prstDash val="solid"/>
            <a:round/>
            <a:headEnd type="none" w="med" len="med"/>
            <a:tailEnd type="triangle" w="med" len="med"/>
          </a:ln>
        </p:spPr>
      </p:cxnSp>
      <p:cxnSp>
        <p:nvCxnSpPr>
          <p:cNvPr id="461" name="Google Shape;461;g132af637055b3545_36"/>
          <p:cNvCxnSpPr/>
          <p:nvPr/>
        </p:nvCxnSpPr>
        <p:spPr>
          <a:xfrm rot="10800000" flipH="1">
            <a:off x="10788550" y="3673550"/>
            <a:ext cx="2261100" cy="31800"/>
          </a:xfrm>
          <a:prstGeom prst="straightConnector1">
            <a:avLst/>
          </a:prstGeom>
          <a:noFill/>
          <a:ln w="114300" cap="flat" cmpd="sng">
            <a:solidFill>
              <a:srgbClr val="009BF4"/>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132af637055b3545_45"/>
          <p:cNvSpPr txBox="1">
            <a:spLocks noGrp="1"/>
          </p:cNvSpPr>
          <p:nvPr>
            <p:ph type="title"/>
          </p:nvPr>
        </p:nvSpPr>
        <p:spPr>
          <a:xfrm>
            <a:off x="1206500" y="1040358"/>
            <a:ext cx="22721700" cy="15273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Keep summaries as non-technical as possible</a:t>
            </a:r>
            <a:endParaRPr/>
          </a:p>
        </p:txBody>
      </p:sp>
      <p:sp>
        <p:nvSpPr>
          <p:cNvPr id="467" name="Google Shape;467;g132af637055b3545_45"/>
          <p:cNvSpPr txBox="1">
            <a:spLocks noGrp="1"/>
          </p:cNvSpPr>
          <p:nvPr>
            <p:ph type="body" idx="1"/>
          </p:nvPr>
        </p:nvSpPr>
        <p:spPr>
          <a:xfrm>
            <a:off x="1206500" y="2372937"/>
            <a:ext cx="21971100" cy="1948200"/>
          </a:xfrm>
          <a:prstGeom prst="rect">
            <a:avLst/>
          </a:prstGeom>
        </p:spPr>
        <p:txBody>
          <a:bodyPr spcFirstLastPara="1" wrap="square" lIns="50800" tIns="50800" rIns="50800" bIns="50800" anchor="t" anchorCtr="0">
            <a:normAutofit/>
          </a:bodyPr>
          <a:lstStyle/>
          <a:p>
            <a:pPr marL="0" lvl="0" indent="0" algn="l" rtl="0">
              <a:spcBef>
                <a:spcPts val="1800"/>
              </a:spcBef>
              <a:spcAft>
                <a:spcPts val="0"/>
              </a:spcAft>
              <a:buNone/>
            </a:pPr>
            <a:r>
              <a:rPr lang="en-US"/>
              <a:t>If the topic </a:t>
            </a:r>
            <a:r>
              <a:rPr lang="en-US" i="1"/>
              <a:t>is </a:t>
            </a:r>
            <a:r>
              <a:rPr lang="en-US"/>
              <a:t>technical, provide a “plain language” summary somewhere close by that is easy to find (either in the same location or with by providing a link).</a:t>
            </a:r>
            <a:endParaRPr/>
          </a:p>
        </p:txBody>
      </p:sp>
      <p:pic>
        <p:nvPicPr>
          <p:cNvPr id="468" name="Google Shape;468;g132af637055b3545_45" descr="text reads: Measured in EF units (non-normalized). EF units are valuable for catching egregious over-simulation in models that use randomized data decimation techniques. This particular evaluation findings demonstrate that the randomization models are significantly over-producing entropy in our latest force simulations." title="Screenshot of the Hemingway editor showing text that has a reading level of &quot;post graduate&quot;"/>
          <p:cNvPicPr preferRelativeResize="0"/>
          <p:nvPr/>
        </p:nvPicPr>
        <p:blipFill>
          <a:blip r:embed="rId3">
            <a:alphaModFix/>
          </a:blip>
          <a:stretch>
            <a:fillRect/>
          </a:stretch>
        </p:blipFill>
        <p:spPr>
          <a:xfrm>
            <a:off x="787025" y="4628175"/>
            <a:ext cx="10370024" cy="8259851"/>
          </a:xfrm>
          <a:prstGeom prst="rect">
            <a:avLst/>
          </a:prstGeom>
          <a:noFill/>
          <a:ln>
            <a:noFill/>
          </a:ln>
        </p:spPr>
      </p:pic>
      <p:pic>
        <p:nvPicPr>
          <p:cNvPr id="469" name="Google Shape;469;g132af637055b3545_45" descr="text reads: Measured in EF units (non-normalized). These units are helpful for catching bad data loss when we remove our data at random. We are producing too much entropic force in our latest models." title="Screenshot of the Hemingway editor showing text that has a reading level of grade 6"/>
          <p:cNvPicPr preferRelativeResize="0"/>
          <p:nvPr/>
        </p:nvPicPr>
        <p:blipFill>
          <a:blip r:embed="rId4">
            <a:alphaModFix/>
          </a:blip>
          <a:stretch>
            <a:fillRect/>
          </a:stretch>
        </p:blipFill>
        <p:spPr>
          <a:xfrm>
            <a:off x="13754550" y="4628175"/>
            <a:ext cx="8924257" cy="8259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10117343390_0_305"/>
          <p:cNvSpPr txBox="1">
            <a:spLocks noGrp="1"/>
          </p:cNvSpPr>
          <p:nvPr>
            <p:ph type="title"/>
          </p:nvPr>
        </p:nvSpPr>
        <p:spPr>
          <a:xfrm>
            <a:off x="1206450" y="3980034"/>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Understandable Evaluation Toolkit:</a:t>
            </a:r>
            <a:endParaRPr/>
          </a:p>
        </p:txBody>
      </p:sp>
      <p:sp>
        <p:nvSpPr>
          <p:cNvPr id="475" name="Google Shape;475;g10117343390_0_305"/>
          <p:cNvSpPr txBox="1">
            <a:spLocks noGrp="1"/>
          </p:cNvSpPr>
          <p:nvPr>
            <p:ph type="body" idx="1"/>
          </p:nvPr>
        </p:nvSpPr>
        <p:spPr>
          <a:xfrm>
            <a:off x="1206450" y="5273462"/>
            <a:ext cx="21971100" cy="4462500"/>
          </a:xfrm>
          <a:prstGeom prst="rect">
            <a:avLst/>
          </a:prstGeom>
        </p:spPr>
        <p:txBody>
          <a:bodyPr spcFirstLastPara="1" wrap="square" lIns="45700" tIns="45700" rIns="45700" bIns="45700" anchor="t" anchorCtr="0">
            <a:normAutofit/>
          </a:bodyPr>
          <a:lstStyle/>
          <a:p>
            <a:pPr marL="914400" lvl="0" indent="-577850" algn="l" rtl="0">
              <a:spcBef>
                <a:spcPts val="1800"/>
              </a:spcBef>
              <a:spcAft>
                <a:spcPts val="0"/>
              </a:spcAft>
              <a:buSzPts val="5500"/>
              <a:buAutoNum type="arabicPeriod"/>
            </a:pPr>
            <a:r>
              <a:rPr lang="en-US" dirty="0"/>
              <a:t> Is there a </a:t>
            </a:r>
            <a:r>
              <a:rPr lang="en-US" u="sng" dirty="0">
                <a:solidFill>
                  <a:schemeClr val="hlink"/>
                </a:solidFill>
                <a:hlinkClick r:id="rId3"/>
              </a:rPr>
              <a:t>descriptive title</a:t>
            </a:r>
            <a:r>
              <a:rPr lang="en-US" dirty="0"/>
              <a:t>, summary, or caption?</a:t>
            </a:r>
            <a:endParaRPr dirty="0"/>
          </a:p>
          <a:p>
            <a:pPr marL="914400" lvl="0" indent="-577850" algn="l" rtl="0">
              <a:spcBef>
                <a:spcPts val="0"/>
              </a:spcBef>
              <a:spcAft>
                <a:spcPts val="0"/>
              </a:spcAft>
              <a:buSzPts val="5500"/>
              <a:buAutoNum type="arabicPeriod"/>
            </a:pPr>
            <a:r>
              <a:rPr lang="en-US" dirty="0"/>
              <a:t> Is there an </a:t>
            </a:r>
            <a:r>
              <a:rPr lang="en-US" u="sng" dirty="0">
                <a:solidFill>
                  <a:schemeClr val="hlink"/>
                </a:solidFill>
                <a:hlinkClick r:id="rId4"/>
              </a:rPr>
              <a:t>accessible table</a:t>
            </a:r>
            <a:r>
              <a:rPr lang="en-US" dirty="0"/>
              <a:t> or downloadable data file provided?</a:t>
            </a:r>
            <a:endParaRPr dirty="0"/>
          </a:p>
          <a:p>
            <a:pPr marL="914400" lvl="0" indent="-577850" algn="l" rtl="0">
              <a:spcBef>
                <a:spcPts val="0"/>
              </a:spcBef>
              <a:spcAft>
                <a:spcPts val="0"/>
              </a:spcAft>
              <a:buSzPts val="5500"/>
              <a:buAutoNum type="arabicPeriod"/>
            </a:pPr>
            <a:r>
              <a:rPr lang="en-US" dirty="0"/>
              <a:t> Is the descriptive text supporting the visualization presented at </a:t>
            </a:r>
            <a:r>
              <a:rPr lang="en-US" u="sng" dirty="0">
                <a:solidFill>
                  <a:schemeClr val="hlink"/>
                </a:solidFill>
                <a:hlinkClick r:id="rId5"/>
              </a:rPr>
              <a:t>a reading level at grade 9</a:t>
            </a:r>
            <a:r>
              <a:rPr lang="en-US" dirty="0"/>
              <a:t> or below?</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9</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3659</TotalTime>
  <Words>2069</Words>
  <Application>Microsoft Macintosh PowerPoint</Application>
  <PresentationFormat>Custom</PresentationFormat>
  <Paragraphs>375</Paragraphs>
  <Slides>84</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84</vt:i4>
      </vt:variant>
    </vt:vector>
  </HeadingPairs>
  <TitlesOfParts>
    <vt:vector size="89" baseType="lpstr">
      <vt:lpstr>Arial</vt:lpstr>
      <vt:lpstr>Helvetica Neue</vt:lpstr>
      <vt:lpstr>Helvetica Neue UltraLight</vt:lpstr>
      <vt:lpstr>Helvetica Neue Light</vt:lpstr>
      <vt:lpstr>21_BasicWhite</vt:lpstr>
      <vt:lpstr>The future of research: Accessibility in Data Work</vt:lpstr>
      <vt:lpstr>Who am I? A data visualization + accessibility researcher and engineer</vt:lpstr>
      <vt:lpstr>Visualizations inform the public and guide decision-making, policy, and business.</vt:lpstr>
      <vt:lpstr>Why do we do science?</vt:lpstr>
      <vt:lpstr>Where do we put our scientific findings?</vt:lpstr>
      <vt:lpstr>Who can access the science that we do?</vt:lpstr>
      <vt:lpstr>Can you be a practicing researcher without access to the research that others are doing?</vt:lpstr>
      <vt:lpstr>So in my own work, I ask: Who is excluded from doing research?</vt:lpstr>
      <vt:lpstr>26% of people living in the United States self-report living with a disability that affects their daily life.</vt:lpstr>
      <vt:lpstr>Accessibility (some working definitions):</vt:lpstr>
      <vt:lpstr>PowerPoint Presentation</vt:lpstr>
      <vt:lpstr>PowerPoint Presentation</vt:lpstr>
      <vt:lpstr>PowerPoint Presentation</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My hypothesis: if we can collect and synthesize existing knowledge for practitioners into a usable artifact, we can improve how they do this work.</vt:lpstr>
      <vt:lpstr>My prior work asks: How does someone know when a visualization is inaccessible?</vt:lpstr>
      <vt:lpstr>Listen to people with disabilities.</vt:lpstr>
      <vt:lpstr>There are a lot of ways to listen to PWD: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Discuss: Why do people do this work?</vt:lpstr>
      <vt:lpstr>1. Access is a human right</vt:lpstr>
      <vt:lpstr>2. It is expensive to exclude</vt:lpstr>
      <vt:lpstr>15% of time spent on accessibility…</vt:lpstr>
      <vt:lpstr>Fixing inaccessibility takes 1.5 – 10x more time if done after something is built.</vt:lpstr>
      <vt:lpstr>Time spent on accessibility during making:</vt:lpstr>
      <vt:lpstr>3. “Design for One, Extend to All” is better design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 inaccessible experience like?</vt:lpstr>
      <vt:lpstr>Explore: An interactive bar chart</vt:lpstr>
      <vt:lpstr>Discuss!</vt:lpstr>
      <vt:lpstr>PowerPoint Presentation</vt:lpstr>
      <vt:lpstr>Disabilities in the US</vt:lpstr>
      <vt:lpstr>Every area of disability affects data visualization work.</vt:lpstr>
      <vt:lpstr>PowerPoint Presentation</vt:lpstr>
      <vt:lpstr>PowerPoint Presentation</vt:lpstr>
      <vt:lpstr>PowerPoint Presentation</vt:lpstr>
      <vt:lpstr>PowerPoint Presentation</vt:lpstr>
      <vt:lpstr>Q/A</vt:lpstr>
      <vt:lpstr>Resources</vt:lpstr>
      <vt:lpstr>Consider the following section as a great guide for you to refer to later! (We don’t have time to go over all of it today.)</vt:lpstr>
      <vt:lpstr>Perceivable</vt:lpstr>
      <vt:lpstr>Perceivable Checklist:</vt:lpstr>
      <vt:lpstr>Design with high contrast</vt:lpstr>
      <vt:lpstr>Use High Contrast Text</vt:lpstr>
      <vt:lpstr>Use High Contrast Geometries</vt:lpstr>
      <vt:lpstr>Don’t rely on color alone! </vt:lpstr>
      <vt:lpstr>Add alt text</vt:lpstr>
      <vt:lpstr>Perceivable Evaluation Toolkit:</vt:lpstr>
      <vt:lpstr>Operable</vt:lpstr>
      <vt:lpstr>Operable Checklist:</vt:lpstr>
      <vt:lpstr>Ensure Keyboard Access (if interactive)</vt:lpstr>
      <vt:lpstr>Indicate keyboard focus, use multi-modal style</vt:lpstr>
      <vt:lpstr>Why Keyboard-only?</vt:lpstr>
      <vt:lpstr>Keyboard only example:</vt:lpstr>
      <vt:lpstr>Operable Evaluation Toolkit:</vt:lpstr>
      <vt:lpstr>Understandable</vt:lpstr>
      <vt:lpstr>Understandable Checklist:</vt:lpstr>
      <vt:lpstr>Non-descriptive titles are inaccessible</vt:lpstr>
      <vt:lpstr>Descriptive titles have summaries/takeaways</vt:lpstr>
      <vt:lpstr>All charts should have data available!</vt:lpstr>
      <vt:lpstr>Keep summaries as non-technical as possible</vt:lpstr>
      <vt:lpstr>Understandable Evaluation Toolkit: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dc:title>
  <cp:lastModifiedBy>Frank Josiah Elavsky</cp:lastModifiedBy>
  <cp:revision>17</cp:revision>
  <dcterms:modified xsi:type="dcterms:W3CDTF">2022-11-15T21:24:32Z</dcterms:modified>
</cp:coreProperties>
</file>